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11" r:id="rId3"/>
    <p:sldId id="330" r:id="rId5"/>
    <p:sldId id="331" r:id="rId6"/>
    <p:sldId id="370" r:id="rId7"/>
    <p:sldId id="435" r:id="rId8"/>
    <p:sldId id="461" r:id="rId9"/>
    <p:sldId id="340" r:id="rId10"/>
    <p:sldId id="341" r:id="rId11"/>
    <p:sldId id="425" r:id="rId12"/>
    <p:sldId id="347" r:id="rId13"/>
    <p:sldId id="436" r:id="rId14"/>
    <p:sldId id="424" r:id="rId15"/>
    <p:sldId id="426" r:id="rId16"/>
    <p:sldId id="439" r:id="rId17"/>
    <p:sldId id="313" r:id="rId18"/>
    <p:sldId id="443" r:id="rId19"/>
    <p:sldId id="441" r:id="rId20"/>
    <p:sldId id="442" r:id="rId21"/>
    <p:sldId id="314" r:id="rId22"/>
    <p:sldId id="462" r:id="rId23"/>
    <p:sldId id="355" r:id="rId24"/>
    <p:sldId id="356" r:id="rId25"/>
    <p:sldId id="373" r:id="rId26"/>
    <p:sldId id="429" r:id="rId27"/>
    <p:sldId id="430" r:id="rId28"/>
    <p:sldId id="358" r:id="rId29"/>
    <p:sldId id="431" r:id="rId30"/>
    <p:sldId id="359" r:id="rId31"/>
    <p:sldId id="463" r:id="rId32"/>
    <p:sldId id="360" r:id="rId33"/>
    <p:sldId id="361" r:id="rId34"/>
  </p:sldIdLst>
  <p:sldSz cx="9001125" cy="5039995"/>
  <p:notesSz cx="6858000" cy="9144000"/>
  <p:defaultText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06262"/>
    <a:srgbClr val="46556A"/>
    <a:srgbClr val="AC64D2"/>
    <a:srgbClr val="F1648C"/>
    <a:srgbClr val="2DC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13" autoAdjust="0"/>
    <p:restoredTop sz="84162" autoAdjust="0"/>
  </p:normalViewPr>
  <p:slideViewPr>
    <p:cSldViewPr snapToObjects="1">
      <p:cViewPr>
        <p:scale>
          <a:sx n="60" d="100"/>
          <a:sy n="60" d="100"/>
        </p:scale>
        <p:origin x="-1764" y="-408"/>
      </p:cViewPr>
      <p:guideLst>
        <p:guide orient="horz" pos="1578"/>
        <p:guide pos="2855"/>
      </p:guideLst>
    </p:cSldViewPr>
  </p:slideViewPr>
  <p:notesTextViewPr>
    <p:cViewPr>
      <p:scale>
        <a:sx n="100" d="100"/>
        <a:sy n="100" d="100"/>
      </p:scale>
      <p:origin x="0" y="0"/>
    </p:cViewPr>
  </p:notesTextViewPr>
  <p:sorterViewPr>
    <p:cViewPr>
      <p:scale>
        <a:sx n="125" d="100"/>
        <a:sy n="125" d="100"/>
      </p:scale>
      <p:origin x="0" y="0"/>
    </p:cViewPr>
  </p:sorterViewPr>
  <p:gridSpacing cx="72010" cy="7201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76B2C3-2D37-4864-B966-04418FB684A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92F0C4-476E-4C47-A74A-3E73476E609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2F0C4-476E-4C47-A74A-3E73476E609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一般线性回归，回归变量（后置线索左侧探针，中性线索左侧探针，后置线索右侧探针，中性线索右侧探针）</a:t>
            </a:r>
            <a:endParaRPr lang="zh-CN" altLang="en-US" dirty="0"/>
          </a:p>
          <a:p>
            <a:r>
              <a:rPr lang="zh-CN" altLang="en-US" dirty="0"/>
              <a:t>上述回归因子与典型的血液动力学反应函数卷积。</a:t>
            </a:r>
            <a:endParaRPr lang="zh-CN" altLang="en-US" dirty="0"/>
          </a:p>
          <a:p>
            <a:r>
              <a:rPr lang="zh-CN" altLang="en-US" dirty="0"/>
              <a:t>进行</a:t>
            </a:r>
            <a:r>
              <a:rPr lang="en-US" altLang="zh-CN" dirty="0"/>
              <a:t>fMRI</a:t>
            </a:r>
            <a:r>
              <a:rPr lang="zh-CN" altLang="en-US" dirty="0"/>
              <a:t>实验，获取3D立体定位导航的高分辨率解剖扫描，并在随后的TMS部分中，定位在左中额回（MFG）和左下顶内沟（IPS）。研究者收集了针对TMS的高分辨率结构扫描，以及用于定位激活左中额回MFG和左下沟回IPS的特定被试的任务的</a:t>
            </a:r>
            <a:r>
              <a:rPr lang="en-US" altLang="zh-CN" dirty="0"/>
              <a:t>f</a:t>
            </a:r>
            <a:r>
              <a:rPr lang="zh-CN" altLang="en-US" dirty="0"/>
              <a:t>MRI扫描（特定被试任务激活的左中额回和左下沟回）。</a:t>
            </a:r>
            <a:endParaRPr lang="zh-CN" altLang="en-US" dirty="0"/>
          </a:p>
          <a:p>
            <a:r>
              <a:rPr lang="zh-CN" altLang="en-US" dirty="0"/>
              <a:t>对每位被试定位了在</a:t>
            </a:r>
            <a:r>
              <a:rPr lang="en-US" altLang="zh-CN" dirty="0"/>
              <a:t>TMS</a:t>
            </a:r>
            <a:r>
              <a:rPr lang="zh-CN" altLang="en-US" dirty="0"/>
              <a:t>部分需要刺激的坐标位置。</a:t>
            </a:r>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2F0C4-476E-4C47-A74A-3E73476E609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ym typeface="+mn-ea"/>
              </a:rPr>
              <a:t>额叶</a:t>
            </a:r>
            <a:r>
              <a:rPr lang="en-US" altLang="zh-CN" dirty="0" smtClean="0">
                <a:sym typeface="+mn-ea"/>
              </a:rPr>
              <a:t>TMS</a:t>
            </a:r>
            <a:r>
              <a:rPr lang="zh-CN" altLang="en-US" dirty="0" smtClean="0">
                <a:sym typeface="+mn-ea"/>
              </a:rPr>
              <a:t>有任务驱动的</a:t>
            </a:r>
            <a:r>
              <a:rPr lang="en-US" altLang="zh-CN" dirty="0" smtClean="0">
                <a:sym typeface="+mn-ea"/>
              </a:rPr>
              <a:t>theta</a:t>
            </a:r>
            <a:r>
              <a:rPr lang="zh-CN" altLang="en-US" dirty="0" smtClean="0">
                <a:sym typeface="+mn-ea"/>
              </a:rPr>
              <a:t>神经震荡；顶叶</a:t>
            </a:r>
            <a:r>
              <a:rPr lang="en-US" altLang="zh-CN" dirty="0" smtClean="0">
                <a:sym typeface="+mn-ea"/>
              </a:rPr>
              <a:t>TMS</a:t>
            </a:r>
            <a:r>
              <a:rPr lang="zh-CN" altLang="en-US" dirty="0" smtClean="0">
                <a:sym typeface="+mn-ea"/>
              </a:rPr>
              <a:t>有任务驱动的</a:t>
            </a:r>
            <a:r>
              <a:rPr lang="en-US" altLang="zh-CN" dirty="0" smtClean="0">
                <a:sym typeface="+mn-ea"/>
              </a:rPr>
              <a:t>alpha</a:t>
            </a:r>
            <a:r>
              <a:rPr lang="zh-CN" altLang="en-US" dirty="0" smtClean="0">
                <a:sym typeface="+mn-ea"/>
              </a:rPr>
              <a:t>神经震荡。</a:t>
            </a:r>
            <a:endParaRPr lang="zh-CN" altLang="en-US" dirty="0" smtClean="0">
              <a:sym typeface="+mn-ea"/>
            </a:endParaRPr>
          </a:p>
          <a:p>
            <a:r>
              <a:rPr lang="zh-CN" altLang="en-US" dirty="0" smtClean="0">
                <a:sym typeface="+mn-ea"/>
              </a:rPr>
              <a:t>任务驱动</a:t>
            </a:r>
            <a:r>
              <a:rPr lang="en-US" altLang="zh-CN" dirty="0" smtClean="0">
                <a:sym typeface="+mn-ea"/>
              </a:rPr>
              <a:t>theta</a:t>
            </a:r>
            <a:r>
              <a:rPr lang="zh-CN" altLang="en-US" dirty="0" smtClean="0">
                <a:sym typeface="+mn-ea"/>
              </a:rPr>
              <a:t>的前额叶</a:t>
            </a:r>
            <a:r>
              <a:rPr lang="en-US" altLang="zh-CN" dirty="0" smtClean="0">
                <a:sym typeface="+mn-ea"/>
              </a:rPr>
              <a:t>TMS</a:t>
            </a:r>
            <a:r>
              <a:rPr lang="zh-CN" altLang="en-US" dirty="0" smtClean="0">
                <a:sym typeface="+mn-ea"/>
              </a:rPr>
              <a:t>刺激；任务驱动</a:t>
            </a:r>
            <a:r>
              <a:rPr lang="en-US" altLang="zh-CN" dirty="0" smtClean="0">
                <a:sym typeface="+mn-ea"/>
              </a:rPr>
              <a:t>alpha</a:t>
            </a:r>
            <a:r>
              <a:rPr lang="zh-CN" altLang="en-US" dirty="0" smtClean="0">
                <a:sym typeface="+mn-ea"/>
              </a:rPr>
              <a:t>的顶叶</a:t>
            </a:r>
            <a:r>
              <a:rPr lang="en-US" altLang="zh-CN" dirty="0" smtClean="0">
                <a:sym typeface="+mn-ea"/>
              </a:rPr>
              <a:t>TMS</a:t>
            </a:r>
            <a:r>
              <a:rPr lang="zh-CN" altLang="en-US" dirty="0" smtClean="0">
                <a:sym typeface="+mn-ea"/>
              </a:rPr>
              <a:t>刺激；假定每个半球处理对测视野的信息，右侧视野的后置线索将会在左侧额叶产生</a:t>
            </a:r>
            <a:r>
              <a:rPr lang="en-US" altLang="zh-CN" dirty="0" smtClean="0">
                <a:sym typeface="+mn-ea"/>
              </a:rPr>
              <a:t>theta</a:t>
            </a:r>
            <a:r>
              <a:rPr lang="zh-CN" altLang="en-US" dirty="0" smtClean="0">
                <a:sym typeface="+mn-ea"/>
              </a:rPr>
              <a:t>震荡；左侧视野的后置线索将会在左侧顶叶产生</a:t>
            </a:r>
            <a:r>
              <a:rPr lang="en-US" altLang="zh-CN" dirty="0" smtClean="0">
                <a:sym typeface="+mn-ea"/>
              </a:rPr>
              <a:t>alpha</a:t>
            </a:r>
            <a:r>
              <a:rPr lang="zh-CN" altLang="en-US" dirty="0" smtClean="0">
                <a:sym typeface="+mn-ea"/>
              </a:rPr>
              <a:t>震荡。</a:t>
            </a:r>
            <a:endParaRPr lang="zh-CN" altLang="en-US" b="0" i="0" u="none" strike="noStrike" kern="1200" baseline="0" dirty="0" smtClean="0">
              <a:solidFill>
                <a:schemeClr val="tx1"/>
              </a:solidFill>
              <a:latin typeface="+mn-lt"/>
              <a:ea typeface="+mn-ea"/>
              <a:cs typeface="+mn-cs"/>
            </a:endParaRPr>
          </a:p>
          <a:p>
            <a:r>
              <a:rPr lang="zh-CN" altLang="en-US" dirty="0" smtClean="0">
                <a:sym typeface="+mn-ea"/>
              </a:rPr>
              <a:t>后置线索已显示出在优先刺激对侧的前额叶皮层中引起</a:t>
            </a:r>
            <a:r>
              <a:rPr lang="en-US" altLang="zh-CN" dirty="0" smtClean="0">
                <a:sym typeface="+mn-ea"/>
              </a:rPr>
              <a:t>theta</a:t>
            </a:r>
            <a:r>
              <a:rPr lang="zh-CN" altLang="en-US" dirty="0" smtClean="0">
                <a:sym typeface="+mn-ea"/>
              </a:rPr>
              <a:t>震荡（图1A），在枕顶皮质的对侧与抑制性刺激中出现了α振荡（图1B），整个记忆项呈现在半球中以区分任务相关的</a:t>
            </a:r>
            <a:r>
              <a:rPr lang="en-US" altLang="zh-CN" dirty="0" smtClean="0">
                <a:sym typeface="+mn-ea"/>
              </a:rPr>
              <a:t>theta</a:t>
            </a:r>
            <a:r>
              <a:rPr lang="zh-CN" altLang="en-US" dirty="0" smtClean="0">
                <a:sym typeface="+mn-ea"/>
              </a:rPr>
              <a:t>和</a:t>
            </a:r>
            <a:r>
              <a:rPr lang="en-US" altLang="zh-CN" dirty="0" smtClean="0">
                <a:sym typeface="+mn-ea"/>
              </a:rPr>
              <a:t>alpha</a:t>
            </a:r>
            <a:r>
              <a:rPr lang="zh-CN" altLang="en-US" dirty="0" smtClean="0">
                <a:sym typeface="+mn-ea"/>
              </a:rPr>
              <a:t>震荡到独立的半球。</a:t>
            </a:r>
            <a:endParaRPr lang="zh-CN" altLang="en-US" dirty="0" smtClean="0">
              <a:sym typeface="+mn-ea"/>
            </a:endParaRPr>
          </a:p>
          <a:p>
            <a:endParaRPr lang="zh-CN" altLang="en-US"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B492F0C4-476E-4C47-A74A-3E73476E609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dirty="0"/>
              <a:t>在线索提示后，</a:t>
            </a:r>
            <a:r>
              <a:rPr dirty="0"/>
              <a:t>与行为相关的α振荡从300到800 ms，θ振荡从100到600 ms</a:t>
            </a:r>
            <a:r>
              <a:rPr lang="zh-CN" dirty="0"/>
              <a:t>。研究者在后置线索呈现后过</a:t>
            </a:r>
            <a:r>
              <a:rPr lang="en-US" altLang="zh-CN" dirty="0"/>
              <a:t>100ms</a:t>
            </a:r>
            <a:r>
              <a:rPr lang="zh-CN" altLang="en-US" dirty="0"/>
              <a:t>进行</a:t>
            </a:r>
            <a:r>
              <a:rPr lang="en-US" altLang="zh-CN" dirty="0"/>
              <a:t>TMS</a:t>
            </a:r>
            <a:r>
              <a:rPr lang="zh-CN" altLang="en-US" dirty="0"/>
              <a:t>刺激。α频率序列由四个TMS脉冲组成，脉冲间隔为100ms（10Hz），总持续时间为300ms，theta频率TMS由四个TMS脉冲组成，脉冲间隔为200ms（5Hz），并且总持续时间为600毫秒。非节律性-TMS用作对照刺激，以说明在同一时间窗口内接收TMS脉冲的任何非频率特异性生理效应。 心律失常TMS的总持续时间在α和theta频率TMS的总持续时间之间均匀变化（300到600毫秒），每个脉冲间隔时间至少相差</a:t>
            </a:r>
            <a:r>
              <a:rPr lang="en-US" altLang="zh-CN" dirty="0"/>
              <a:t>20ms</a:t>
            </a:r>
            <a:r>
              <a:rPr lang="zh-CN" altLang="en-US" dirty="0"/>
              <a:t>。</a:t>
            </a:r>
            <a:endParaRPr lang="zh-CN" altLang="en-US" dirty="0"/>
          </a:p>
          <a:p>
            <a:r>
              <a:rPr lang="zh-CN" altLang="en-US" dirty="0"/>
              <a:t>为了控制在线TMS在每个被试的非频率特异性作用，对比了alpha / theta-TMS与非节律性-TMS来计算每种情况的差异评分，例如，α-TMS的后置线索右侧探针正确试验 MFG减去对MFG进行心律不齐-TMS的后置线索右侧探针试验。</a:t>
            </a:r>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不同记忆任务平均短时记忆容量无</a:t>
            </a:r>
            <a:r>
              <a:rPr lang="zh-CN" altLang="en-US" dirty="0" smtClean="0"/>
              <a:t>差别</a:t>
            </a:r>
            <a:endParaRPr lang="en-US" altLang="zh-CN" dirty="0" smtClean="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2F0C4-476E-4C47-A74A-3E73476E609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控制组，研究者测试了当前额叶无任务驱动</a:t>
            </a:r>
            <a:r>
              <a:rPr lang="en-US" altLang="zh-CN" sz="1200" b="0" i="0" u="none" strike="noStrike" kern="1200" baseline="0" dirty="0" smtClean="0">
                <a:solidFill>
                  <a:schemeClr val="tx1"/>
                </a:solidFill>
                <a:latin typeface="+mn-lt"/>
                <a:ea typeface="+mn-ea"/>
                <a:cs typeface="+mn-cs"/>
              </a:rPr>
              <a:t>theta</a:t>
            </a:r>
            <a:r>
              <a:rPr lang="zh-CN" altLang="en-US" sz="1200" b="0" i="0" u="none" strike="noStrike" kern="1200" baseline="0" dirty="0" smtClean="0">
                <a:solidFill>
                  <a:schemeClr val="tx1"/>
                </a:solidFill>
                <a:latin typeface="+mn-lt"/>
                <a:ea typeface="+mn-ea"/>
                <a:cs typeface="+mn-cs"/>
              </a:rPr>
              <a:t>神经震荡的</a:t>
            </a:r>
            <a:r>
              <a:rPr lang="en-US" altLang="zh-CN" sz="1200" b="0" i="0" u="none" strike="noStrike" kern="1200" baseline="0" dirty="0" smtClean="0">
                <a:solidFill>
                  <a:schemeClr val="tx1"/>
                </a:solidFill>
                <a:latin typeface="+mn-lt"/>
                <a:ea typeface="+mn-ea"/>
                <a:cs typeface="+mn-cs"/>
              </a:rPr>
              <a:t>TMS</a:t>
            </a:r>
            <a:r>
              <a:rPr lang="zh-CN" altLang="en-US" sz="1200" b="0" i="0" u="none" strike="noStrike" kern="1200" baseline="0" dirty="0" smtClean="0">
                <a:solidFill>
                  <a:schemeClr val="tx1"/>
                </a:solidFill>
                <a:latin typeface="+mn-lt"/>
                <a:ea typeface="+mn-ea"/>
                <a:cs typeface="+mn-cs"/>
              </a:rPr>
              <a:t>，顶叶无任务驱动的</a:t>
            </a:r>
            <a:r>
              <a:rPr lang="en-US" altLang="zh-CN" sz="1200" b="0" i="0" u="none" strike="noStrike" kern="1200" baseline="0" dirty="0" smtClean="0">
                <a:solidFill>
                  <a:schemeClr val="tx1"/>
                </a:solidFill>
                <a:latin typeface="+mn-lt"/>
                <a:ea typeface="+mn-ea"/>
                <a:cs typeface="+mn-cs"/>
              </a:rPr>
              <a:t>alpha</a:t>
            </a:r>
            <a:r>
              <a:rPr lang="zh-CN" altLang="en-US" sz="1200" b="0" i="0" u="none" strike="noStrike" kern="1200" baseline="0" dirty="0" smtClean="0">
                <a:solidFill>
                  <a:schemeClr val="tx1"/>
                </a:solidFill>
                <a:latin typeface="+mn-lt"/>
                <a:ea typeface="+mn-ea"/>
                <a:cs typeface="+mn-cs"/>
              </a:rPr>
              <a:t>神经震荡的</a:t>
            </a:r>
            <a:r>
              <a:rPr lang="en-US" altLang="zh-CN" sz="1200" b="0" i="0" u="none" strike="noStrike" kern="1200" baseline="0" dirty="0" smtClean="0">
                <a:solidFill>
                  <a:schemeClr val="tx1"/>
                </a:solidFill>
                <a:latin typeface="+mn-lt"/>
                <a:ea typeface="+mn-ea"/>
                <a:cs typeface="+mn-cs"/>
              </a:rPr>
              <a:t>TMS</a:t>
            </a:r>
            <a:r>
              <a:rPr lang="zh-CN" altLang="en-US" sz="1200" b="0" i="0" u="none" strike="noStrike" kern="1200" baseline="0" dirty="0" smtClean="0">
                <a:solidFill>
                  <a:schemeClr val="tx1"/>
                </a:solidFill>
                <a:latin typeface="+mn-lt"/>
                <a:ea typeface="+mn-ea"/>
                <a:cs typeface="+mn-cs"/>
              </a:rPr>
              <a:t>条件。即探针呈现在左侧前额叶不会产生</a:t>
            </a:r>
            <a:r>
              <a:rPr lang="en-US" altLang="zh-CN" sz="1200" b="0" i="0" u="none" strike="noStrike" kern="1200" baseline="0" dirty="0" smtClean="0">
                <a:solidFill>
                  <a:schemeClr val="tx1"/>
                </a:solidFill>
                <a:latin typeface="+mn-lt"/>
                <a:ea typeface="+mn-ea"/>
                <a:cs typeface="+mn-cs"/>
              </a:rPr>
              <a:t>Theta</a:t>
            </a:r>
            <a:r>
              <a:rPr lang="zh-CN" altLang="en-US" sz="1200" b="0" i="0" u="none" strike="noStrike" kern="1200" baseline="0" dirty="0" smtClean="0">
                <a:solidFill>
                  <a:schemeClr val="tx1"/>
                </a:solidFill>
                <a:latin typeface="+mn-lt"/>
                <a:ea typeface="+mn-ea"/>
                <a:cs typeface="+mn-cs"/>
              </a:rPr>
              <a:t>震荡。探针出现在右侧顶叶不会</a:t>
            </a:r>
            <a:r>
              <a:rPr lang="en-US" altLang="zh-CN" sz="1200" b="0" i="0" u="none" strike="noStrike" kern="1200" baseline="0" dirty="0" smtClean="0">
                <a:solidFill>
                  <a:schemeClr val="tx1"/>
                </a:solidFill>
                <a:latin typeface="+mn-lt"/>
                <a:ea typeface="+mn-ea"/>
                <a:cs typeface="+mn-cs"/>
              </a:rPr>
              <a:t>alpha</a:t>
            </a:r>
            <a:r>
              <a:rPr lang="zh-CN" altLang="en-US" sz="1200" b="0" i="0" u="none" strike="noStrike" kern="1200" baseline="0" dirty="0" smtClean="0">
                <a:solidFill>
                  <a:schemeClr val="tx1"/>
                </a:solidFill>
                <a:latin typeface="+mn-lt"/>
                <a:ea typeface="+mn-ea"/>
                <a:cs typeface="+mn-cs"/>
              </a:rPr>
              <a:t>神经震荡的两种条件，这两种条件是作为一种认知控制。即无任务引起神经震荡时，给予</a:t>
            </a:r>
            <a:r>
              <a:rPr lang="en-US" altLang="zh-CN" sz="1200" b="0" i="0" u="none" strike="noStrike" kern="1200" baseline="0" dirty="0" smtClean="0">
                <a:solidFill>
                  <a:schemeClr val="tx1"/>
                </a:solidFill>
                <a:latin typeface="+mn-lt"/>
                <a:ea typeface="+mn-ea"/>
                <a:cs typeface="+mn-cs"/>
              </a:rPr>
              <a:t>TMS</a:t>
            </a:r>
            <a:r>
              <a:rPr lang="zh-CN" altLang="en-US" sz="1200" b="0" i="0" u="none" strike="noStrike" kern="1200" baseline="0" dirty="0" smtClean="0">
                <a:solidFill>
                  <a:schemeClr val="tx1"/>
                </a:solidFill>
                <a:latin typeface="+mn-lt"/>
                <a:ea typeface="+mn-ea"/>
                <a:cs typeface="+mn-cs"/>
              </a:rPr>
              <a:t>刺激是否会影响行为表现。</a:t>
            </a:r>
            <a:endParaRPr lang="zh-CN" altLang="en-US"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额叶</a:t>
            </a:r>
            <a:r>
              <a:rPr lang="en-US" altLang="zh-CN" sz="1200" b="0" i="0" u="none" strike="noStrike" kern="1200" baseline="0" dirty="0" smtClean="0">
                <a:solidFill>
                  <a:schemeClr val="tx1"/>
                </a:solidFill>
                <a:latin typeface="+mn-lt"/>
                <a:ea typeface="+mn-ea"/>
                <a:cs typeface="+mn-cs"/>
              </a:rPr>
              <a:t>TMS</a:t>
            </a:r>
            <a:r>
              <a:rPr lang="zh-CN" altLang="en-US" sz="1200" b="0" i="0" u="none" strike="noStrike" kern="1200" baseline="0" dirty="0" smtClean="0">
                <a:solidFill>
                  <a:schemeClr val="tx1"/>
                </a:solidFill>
                <a:latin typeface="+mn-lt"/>
                <a:ea typeface="+mn-ea"/>
                <a:cs typeface="+mn-cs"/>
              </a:rPr>
              <a:t>无任务驱动的</a:t>
            </a:r>
            <a:r>
              <a:rPr lang="en-US" altLang="zh-CN" sz="1200" b="0" i="0" u="none" strike="noStrike" kern="1200" baseline="0" dirty="0" smtClean="0">
                <a:solidFill>
                  <a:schemeClr val="tx1"/>
                </a:solidFill>
                <a:latin typeface="+mn-lt"/>
                <a:ea typeface="+mn-ea"/>
                <a:cs typeface="+mn-cs"/>
              </a:rPr>
              <a:t>theta</a:t>
            </a:r>
            <a:r>
              <a:rPr lang="zh-CN" altLang="en-US" sz="1200" b="0" i="0" u="none" strike="noStrike" kern="1200" baseline="0" dirty="0" smtClean="0">
                <a:solidFill>
                  <a:schemeClr val="tx1"/>
                </a:solidFill>
                <a:latin typeface="+mn-lt"/>
                <a:ea typeface="+mn-ea"/>
                <a:cs typeface="+mn-cs"/>
              </a:rPr>
              <a:t>神经震荡，顶叶</a:t>
            </a:r>
            <a:r>
              <a:rPr lang="en-US" altLang="zh-CN" sz="1200" b="0" i="0" u="none" strike="noStrike" kern="1200" baseline="0" dirty="0" smtClean="0">
                <a:solidFill>
                  <a:schemeClr val="tx1"/>
                </a:solidFill>
                <a:latin typeface="+mn-lt"/>
                <a:ea typeface="+mn-ea"/>
                <a:cs typeface="+mn-cs"/>
              </a:rPr>
              <a:t>TMS</a:t>
            </a:r>
            <a:r>
              <a:rPr lang="zh-CN" altLang="en-US" sz="1200" b="0" i="0" u="none" strike="noStrike" kern="1200" baseline="0" dirty="0" smtClean="0">
                <a:solidFill>
                  <a:schemeClr val="tx1"/>
                </a:solidFill>
                <a:latin typeface="+mn-lt"/>
                <a:ea typeface="+mn-ea"/>
                <a:cs typeface="+mn-cs"/>
              </a:rPr>
              <a:t>无任务驱动的</a:t>
            </a:r>
            <a:r>
              <a:rPr lang="en-US" altLang="zh-CN" sz="1200" b="0" i="0" u="none" strike="noStrike" kern="1200" baseline="0" dirty="0" smtClean="0">
                <a:solidFill>
                  <a:schemeClr val="tx1"/>
                </a:solidFill>
                <a:latin typeface="+mn-lt"/>
                <a:ea typeface="+mn-ea"/>
                <a:cs typeface="+mn-cs"/>
              </a:rPr>
              <a:t>alpha</a:t>
            </a:r>
            <a:r>
              <a:rPr lang="zh-CN" altLang="en-US" sz="1200" b="0" i="0" u="none" strike="noStrike" kern="1200" baseline="0" dirty="0" smtClean="0">
                <a:solidFill>
                  <a:schemeClr val="tx1"/>
                </a:solidFill>
                <a:latin typeface="+mn-lt"/>
                <a:ea typeface="+mn-ea"/>
                <a:cs typeface="+mn-cs"/>
              </a:rPr>
              <a:t>神经震荡</a:t>
            </a:r>
            <a:r>
              <a:rPr lang="zh-CN" altLang="en-US" sz="1200" b="0" i="0" u="none" strike="noStrike" kern="1200" baseline="0" dirty="0" smtClean="0">
                <a:solidFill>
                  <a:schemeClr val="tx1"/>
                </a:solidFill>
                <a:latin typeface="+mn-lt"/>
                <a:ea typeface="+mn-ea"/>
                <a:cs typeface="+mn-cs"/>
              </a:rPr>
              <a:t>。</a:t>
            </a:r>
            <a:endParaRPr lang="zh-CN" altLang="en-US"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预期左视野的</a:t>
            </a:r>
            <a:r>
              <a:rPr lang="zh-CN" altLang="en-US" sz="1200" b="0" i="0" u="none" strike="noStrike" kern="1200" baseline="0" dirty="0" smtClean="0">
                <a:solidFill>
                  <a:schemeClr val="tx1"/>
                </a:solidFill>
                <a:latin typeface="+mn-lt"/>
                <a:ea typeface="+mn-ea"/>
                <a:cs typeface="+mn-cs"/>
              </a:rPr>
              <a:t>后置线索不</a:t>
            </a:r>
            <a:r>
              <a:rPr lang="en-US" altLang="zh-CN" sz="1200" b="0" i="0" u="none" strike="noStrike" kern="1200" baseline="0" dirty="0" smtClean="0">
                <a:solidFill>
                  <a:schemeClr val="tx1"/>
                </a:solidFill>
                <a:latin typeface="+mn-lt"/>
                <a:ea typeface="+mn-ea"/>
                <a:cs typeface="+mn-cs"/>
              </a:rPr>
              <a:t>会驱动左额叶皮层的θ</a:t>
            </a:r>
            <a:r>
              <a:rPr lang="zh-CN" altLang="en-US" sz="1200" b="0" i="0" u="none" strike="noStrike" kern="1200" baseline="0" dirty="0" smtClean="0">
                <a:solidFill>
                  <a:schemeClr val="tx1"/>
                </a:solidFill>
                <a:latin typeface="+mn-lt"/>
                <a:ea typeface="+mn-ea"/>
                <a:cs typeface="+mn-cs"/>
              </a:rPr>
              <a:t>震荡</a:t>
            </a:r>
            <a:r>
              <a:rPr lang="en-US" altLang="zh-CN" sz="1200" b="0" i="0" u="none" strike="noStrike" kern="1200" baseline="0" dirty="0" smtClean="0">
                <a:solidFill>
                  <a:schemeClr val="tx1"/>
                </a:solidFill>
                <a:latin typeface="+mn-lt"/>
                <a:ea typeface="+mn-ea"/>
                <a:cs typeface="+mn-cs"/>
              </a:rPr>
              <a:t>； 预期右视野的</a:t>
            </a:r>
            <a:r>
              <a:rPr lang="zh-CN" altLang="en-US" sz="1200" b="0" i="0" u="none" strike="noStrike" kern="1200" baseline="0" dirty="0" smtClean="0">
                <a:solidFill>
                  <a:schemeClr val="tx1"/>
                </a:solidFill>
                <a:latin typeface="+mn-lt"/>
                <a:ea typeface="+mn-ea"/>
                <a:cs typeface="+mn-cs"/>
              </a:rPr>
              <a:t>后置线索不会</a:t>
            </a:r>
            <a:r>
              <a:rPr lang="en-US" altLang="zh-CN" sz="1200" b="0" i="0" u="none" strike="noStrike" kern="1200" baseline="0" dirty="0" smtClean="0">
                <a:solidFill>
                  <a:schemeClr val="tx1"/>
                </a:solidFill>
                <a:latin typeface="+mn-lt"/>
                <a:ea typeface="+mn-ea"/>
                <a:cs typeface="+mn-cs"/>
              </a:rPr>
              <a:t>驱动左顶叶皮层的α振荡</a:t>
            </a:r>
            <a:r>
              <a:rPr lang="zh-CN" altLang="en-US" sz="1200" b="0" i="0" u="none" strike="noStrike" kern="1200" baseline="0" dirty="0" smtClean="0">
                <a:solidFill>
                  <a:schemeClr val="tx1"/>
                </a:solidFill>
                <a:latin typeface="+mn-lt"/>
                <a:ea typeface="+mn-ea"/>
                <a:cs typeface="+mn-cs"/>
              </a:rPr>
              <a:t>。</a:t>
            </a:r>
            <a:endParaRPr lang="zh-CN" altLang="en-US"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B492F0C4-476E-4C47-A74A-3E73476E609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MFG and IPS ROIs for each subject by creating a sphere of radius eight mm centered around the TMS target coordinates for each subject</a:t>
            </a:r>
            <a:r>
              <a:rPr lang="en-US" altLang="zh-CN">
                <a:sym typeface="+mn-ea"/>
              </a:rPr>
              <a:t>.</a:t>
            </a:r>
            <a:endParaRPr lang="en-US" altLang="zh-CN"/>
          </a:p>
          <a:p>
            <a:r>
              <a:rPr lang="en-US" altLang="zh-CN">
                <a:sym typeface="+mn-ea"/>
              </a:rPr>
              <a:t>Mean of the parameter estimates (beta value) across the ROI for each condition in the GLM. These mean values were then used to create two contrasts for correlation analyses.</a:t>
            </a:r>
            <a:endParaRPr lang="en-US" altLang="zh-CN"/>
          </a:p>
          <a:p>
            <a:r>
              <a:rPr lang="zh-CN" altLang="en-US" dirty="0" smtClean="0"/>
              <a:t>控制组比较</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2F0C4-476E-4C47-A74A-3E73476E609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2F0C4-476E-4C47-A74A-3E73476E609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为了控制一般</a:t>
            </a:r>
            <a:r>
              <a:rPr lang="en-US" altLang="zh-CN" dirty="0" smtClean="0"/>
              <a:t>TMS</a:t>
            </a:r>
            <a:r>
              <a:rPr lang="zh-CN" altLang="en-US" dirty="0" smtClean="0"/>
              <a:t>的影响，计算了</a:t>
            </a:r>
            <a:r>
              <a:rPr lang="en-US" altLang="zh-CN" dirty="0" smtClean="0"/>
              <a:t>theta </a:t>
            </a:r>
            <a:r>
              <a:rPr lang="zh-CN" altLang="en-US" dirty="0" smtClean="0"/>
              <a:t>和</a:t>
            </a:r>
            <a:r>
              <a:rPr lang="en-US" altLang="zh-CN" dirty="0" smtClean="0"/>
              <a:t>alpha</a:t>
            </a:r>
            <a:r>
              <a:rPr lang="zh-CN" altLang="en-US" dirty="0" smtClean="0"/>
              <a:t>频率</a:t>
            </a:r>
            <a:r>
              <a:rPr lang="zh-CN" altLang="en-US" dirty="0" smtClean="0"/>
              <a:t>相对于非节律性</a:t>
            </a:r>
            <a:r>
              <a:rPr lang="en-US" altLang="zh-CN" dirty="0" smtClean="0"/>
              <a:t>TMS</a:t>
            </a:r>
            <a:r>
              <a:rPr lang="zh-CN" altLang="en-US" dirty="0" smtClean="0"/>
              <a:t>的工作记忆容量差异分数，将应时和标准差的差异分数进行</a:t>
            </a:r>
            <a:r>
              <a:rPr lang="en-US" altLang="zh-CN" dirty="0" smtClean="0"/>
              <a:t>2</a:t>
            </a:r>
            <a:r>
              <a:rPr lang="zh-CN" altLang="en-US" dirty="0" smtClean="0"/>
              <a:t>（</a:t>
            </a:r>
            <a:r>
              <a:rPr lang="en-US" altLang="zh-CN" dirty="0" smtClean="0"/>
              <a:t>TMS</a:t>
            </a:r>
            <a:r>
              <a:rPr lang="zh-CN" altLang="en-US" dirty="0" smtClean="0"/>
              <a:t>位置：</a:t>
            </a:r>
            <a:r>
              <a:rPr lang="en-US" altLang="zh-CN" dirty="0" smtClean="0"/>
              <a:t>MFG vs IPS)*2</a:t>
            </a:r>
            <a:r>
              <a:rPr lang="zh-CN" altLang="en-US" dirty="0" smtClean="0"/>
              <a:t>（</a:t>
            </a:r>
            <a:r>
              <a:rPr lang="en-US" altLang="zh-CN" dirty="0" smtClean="0"/>
              <a:t>TMS</a:t>
            </a:r>
            <a:r>
              <a:rPr lang="zh-CN" altLang="en-US" dirty="0" smtClean="0"/>
              <a:t>频率：</a:t>
            </a:r>
            <a:r>
              <a:rPr lang="en-US" altLang="zh-CN" dirty="0" smtClean="0"/>
              <a:t>theta vs alpha</a:t>
            </a:r>
            <a:r>
              <a:rPr lang="zh-CN" altLang="en-US" dirty="0" smtClean="0"/>
              <a:t>）的两因素的重复测量的方差分析。</a:t>
            </a:r>
            <a:endParaRPr lang="zh-CN" altLang="en-US" dirty="0" smtClean="0"/>
          </a:p>
          <a:p>
            <a:r>
              <a:rPr lang="zh-CN" altLang="en-US" dirty="0" smtClean="0"/>
              <a:t>记忆容量：</a:t>
            </a:r>
            <a:r>
              <a:rPr lang="en-US" altLang="zh-CN" dirty="0" smtClean="0"/>
              <a:t>TMS</a:t>
            </a:r>
            <a:r>
              <a:rPr lang="zh-CN" altLang="en-US" dirty="0" smtClean="0"/>
              <a:t>位置和</a:t>
            </a:r>
            <a:r>
              <a:rPr lang="en-US" altLang="zh-CN" dirty="0" smtClean="0"/>
              <a:t>TMS</a:t>
            </a:r>
            <a:r>
              <a:rPr lang="zh-CN" altLang="en-US" dirty="0" smtClean="0"/>
              <a:t>频率有显著的交互作用，相比于</a:t>
            </a:r>
            <a:r>
              <a:rPr lang="en-US" altLang="zh-CN" dirty="0" smtClean="0"/>
              <a:t>mismatch</a:t>
            </a:r>
            <a:r>
              <a:rPr lang="zh-CN" altLang="en-US" dirty="0" smtClean="0"/>
              <a:t>的</a:t>
            </a:r>
            <a:r>
              <a:rPr lang="en-US" altLang="zh-CN" dirty="0" smtClean="0"/>
              <a:t>TMS</a:t>
            </a:r>
            <a:r>
              <a:rPr lang="zh-CN" altLang="en-US" dirty="0" smtClean="0"/>
              <a:t>，匹配的</a:t>
            </a:r>
            <a:r>
              <a:rPr lang="en-US" altLang="zh-CN" dirty="0" smtClean="0"/>
              <a:t>TMS</a:t>
            </a:r>
            <a:r>
              <a:rPr lang="zh-CN" altLang="en-US" dirty="0" smtClean="0"/>
              <a:t>条件下</a:t>
            </a:r>
            <a:r>
              <a:rPr lang="zh-CN" altLang="en-US" dirty="0" smtClean="0"/>
              <a:t>的记忆容量更高。</a:t>
            </a:r>
            <a:endParaRPr lang="zh-CN" altLang="en-US" dirty="0" smtClean="0"/>
          </a:p>
          <a:p>
            <a:r>
              <a:rPr lang="zh-CN" altLang="en-US" dirty="0" smtClean="0"/>
              <a:t>研究者预测节律性</a:t>
            </a:r>
            <a:r>
              <a:rPr lang="en-US" altLang="zh-CN" dirty="0" smtClean="0"/>
              <a:t>TMS</a:t>
            </a:r>
            <a:r>
              <a:rPr lang="zh-CN" altLang="en-US" dirty="0" smtClean="0"/>
              <a:t>的行为效果依赖于</a:t>
            </a:r>
            <a:r>
              <a:rPr lang="en-US" altLang="zh-CN" dirty="0" smtClean="0"/>
              <a:t>TMS</a:t>
            </a:r>
            <a:r>
              <a:rPr lang="zh-CN" altLang="en-US" dirty="0" smtClean="0"/>
              <a:t>频率是否与任务驱动的神经震荡频率匹配。</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反应时间：</a:t>
            </a:r>
            <a:r>
              <a:rPr lang="en-US" altLang="zh-CN" dirty="0" smtClean="0"/>
              <a:t>TMS</a:t>
            </a:r>
            <a:r>
              <a:rPr lang="zh-CN" altLang="en-US" dirty="0" smtClean="0"/>
              <a:t>位置与</a:t>
            </a:r>
            <a:r>
              <a:rPr lang="en-US" altLang="zh-CN" dirty="0" smtClean="0"/>
              <a:t>TMS</a:t>
            </a:r>
            <a:r>
              <a:rPr lang="zh-CN" altLang="en-US" dirty="0" smtClean="0"/>
              <a:t>频率无交互作用，匹配</a:t>
            </a:r>
            <a:r>
              <a:rPr lang="en-US" altLang="zh-CN" dirty="0" smtClean="0"/>
              <a:t>TMS</a:t>
            </a:r>
            <a:r>
              <a:rPr lang="zh-CN" altLang="en-US" dirty="0" smtClean="0"/>
              <a:t>和不匹配</a:t>
            </a:r>
            <a:r>
              <a:rPr lang="en-US" altLang="zh-CN" dirty="0" smtClean="0"/>
              <a:t>TMS</a:t>
            </a:r>
            <a:r>
              <a:rPr lang="zh-CN" altLang="en-US" dirty="0" smtClean="0"/>
              <a:t>之间无差异。</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kern="1200" dirty="0" smtClean="0">
              <a:solidFill>
                <a:schemeClr val="tx1"/>
              </a:solidFill>
              <a:effectLst/>
              <a:latin typeface="+mn-lt"/>
              <a:ea typeface="+mn-ea"/>
              <a:cs typeface="+mn-cs"/>
            </a:endParaRPr>
          </a:p>
          <a:p>
            <a:r>
              <a:rPr lang="en-US" altLang="zh-CN" dirty="0"/>
              <a:t>Site-Frequency Congruent </a:t>
            </a:r>
            <a:r>
              <a:rPr lang="zh-CN" altLang="en-US" dirty="0"/>
              <a:t>指在额叶施加</a:t>
            </a:r>
            <a:r>
              <a:rPr lang="en-US" altLang="zh-CN" dirty="0"/>
              <a:t>theta TMS,</a:t>
            </a:r>
            <a:r>
              <a:rPr lang="zh-CN" altLang="en-US" dirty="0"/>
              <a:t>以及在顶叶施加</a:t>
            </a:r>
            <a:r>
              <a:rPr lang="en-US" altLang="zh-CN" dirty="0"/>
              <a:t>alpha TMS</a:t>
            </a:r>
            <a:endParaRPr lang="en-US" altLang="zh-CN" dirty="0"/>
          </a:p>
          <a:p>
            <a:r>
              <a:rPr lang="zh-CN" altLang="en-US" dirty="0"/>
              <a:t>结果发现，对于工作记忆容量和反应时，</a:t>
            </a:r>
            <a:r>
              <a:rPr lang="en-US" altLang="zh-CN" dirty="0"/>
              <a:t>TMS</a:t>
            </a:r>
            <a:r>
              <a:rPr lang="zh-CN" altLang="en-US" dirty="0"/>
              <a:t>位置和</a:t>
            </a:r>
            <a:r>
              <a:rPr lang="en-US" altLang="zh-CN" dirty="0"/>
              <a:t>TME</a:t>
            </a:r>
            <a:r>
              <a:rPr lang="zh-CN" altLang="en-US" dirty="0"/>
              <a:t>频率无交互作用</a:t>
            </a:r>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尽管，当任务驱动神经震荡在目标区域呈现时，匹配条件相比不匹配条件下</a:t>
            </a:r>
            <a:r>
              <a:rPr lang="en-US" altLang="zh-CN" sz="1200" kern="1200" dirty="0" smtClean="0">
                <a:solidFill>
                  <a:schemeClr val="tx1"/>
                </a:solidFill>
                <a:effectLst/>
                <a:latin typeface="+mn-lt"/>
                <a:ea typeface="+mn-ea"/>
                <a:cs typeface="+mn-cs"/>
              </a:rPr>
              <a:t>TMS</a:t>
            </a:r>
            <a:r>
              <a:rPr lang="zh-CN" altLang="en-US" sz="1200" kern="1200" dirty="0" smtClean="0">
                <a:solidFill>
                  <a:schemeClr val="tx1"/>
                </a:solidFill>
                <a:effectLst/>
                <a:latin typeface="+mn-lt"/>
                <a:ea typeface="+mn-ea"/>
                <a:cs typeface="+mn-cs"/>
              </a:rPr>
              <a:t>效果在数字上更大，但是三因素的交互作用结果不显著。作为最后的控制分析，我们通过提交所有条件下的工作记忆容量成绩，计算更加一般任务的</a:t>
            </a:r>
            <a:r>
              <a:rPr lang="en-US" altLang="zh-CN" sz="1200" kern="1200" dirty="0" smtClean="0">
                <a:solidFill>
                  <a:schemeClr val="tx1"/>
                </a:solidFill>
                <a:effectLst/>
                <a:latin typeface="+mn-lt"/>
                <a:ea typeface="+mn-ea"/>
                <a:cs typeface="+mn-cs"/>
              </a:rPr>
              <a:t>TMS</a:t>
            </a:r>
            <a:r>
              <a:rPr lang="zh-CN" altLang="en-US" sz="1200" kern="1200" dirty="0" smtClean="0">
                <a:solidFill>
                  <a:schemeClr val="tx1"/>
                </a:solidFill>
                <a:effectLst/>
                <a:latin typeface="+mn-lt"/>
                <a:ea typeface="+mn-ea"/>
                <a:cs typeface="+mn-cs"/>
              </a:rPr>
              <a:t>交互效果，做</a:t>
            </a:r>
            <a:r>
              <a:rPr lang="en-US" altLang="zh-CN" sz="1200" kern="1200" dirty="0" smtClean="0">
                <a:solidFill>
                  <a:schemeClr val="tx1"/>
                </a:solidFill>
                <a:effectLst/>
                <a:latin typeface="+mn-lt"/>
                <a:ea typeface="+mn-ea"/>
                <a:cs typeface="+mn-cs"/>
              </a:rPr>
              <a:t>TMS</a:t>
            </a:r>
            <a:r>
              <a:rPr lang="zh-CN" altLang="en-US" sz="1200" kern="1200" dirty="0" smtClean="0">
                <a:solidFill>
                  <a:schemeClr val="tx1"/>
                </a:solidFill>
                <a:effectLst/>
                <a:latin typeface="+mn-lt"/>
                <a:ea typeface="+mn-ea"/>
                <a:cs typeface="+mn-cs"/>
              </a:rPr>
              <a:t>位置和</a:t>
            </a:r>
            <a:r>
              <a:rPr lang="en-US" altLang="zh-CN" sz="1200" kern="1200" dirty="0" smtClean="0">
                <a:solidFill>
                  <a:schemeClr val="tx1"/>
                </a:solidFill>
                <a:effectLst/>
                <a:latin typeface="+mn-lt"/>
                <a:ea typeface="+mn-ea"/>
                <a:cs typeface="+mn-cs"/>
              </a:rPr>
              <a:t>TMS</a:t>
            </a:r>
            <a:r>
              <a:rPr lang="zh-CN" altLang="en-US" sz="1200" kern="1200" dirty="0" smtClean="0">
                <a:solidFill>
                  <a:schemeClr val="tx1"/>
                </a:solidFill>
                <a:effectLst/>
                <a:latin typeface="+mn-lt"/>
                <a:ea typeface="+mn-ea"/>
                <a:cs typeface="+mn-cs"/>
              </a:rPr>
              <a:t>频率的两因素方差分析。发现了显著地交互作用，工作记忆容量在</a:t>
            </a:r>
            <a:r>
              <a:rPr lang="en-US" altLang="zh-CN" sz="1200" kern="1200" dirty="0" smtClean="0">
                <a:solidFill>
                  <a:schemeClr val="tx1"/>
                </a:solidFill>
                <a:effectLst/>
                <a:latin typeface="+mn-lt"/>
                <a:ea typeface="+mn-ea"/>
                <a:cs typeface="+mn-cs"/>
              </a:rPr>
              <a:t>TMS</a:t>
            </a:r>
            <a:r>
              <a:rPr lang="zh-CN" altLang="en-US" sz="1200" kern="1200" dirty="0" smtClean="0">
                <a:solidFill>
                  <a:schemeClr val="tx1"/>
                </a:solidFill>
                <a:effectLst/>
                <a:latin typeface="+mn-lt"/>
                <a:ea typeface="+mn-ea"/>
                <a:cs typeface="+mn-cs"/>
              </a:rPr>
              <a:t>频率和目标区域一般偏向频率一致时（ </a:t>
            </a:r>
            <a:r>
              <a:rPr lang="en-US" altLang="zh-CN" sz="1200" kern="1200" dirty="0" smtClean="0">
                <a:solidFill>
                  <a:schemeClr val="tx1"/>
                </a:solidFill>
                <a:effectLst/>
                <a:latin typeface="+mn-lt"/>
                <a:ea typeface="+mn-ea"/>
                <a:cs typeface="+mn-cs"/>
              </a:rPr>
              <a:t>Frontal theta </a:t>
            </a:r>
            <a:r>
              <a:rPr lang="zh-CN" altLang="en-US" sz="1200" kern="1200" dirty="0" smtClean="0">
                <a:solidFill>
                  <a:schemeClr val="tx1"/>
                </a:solidFill>
                <a:effectLst/>
                <a:latin typeface="+mn-lt"/>
                <a:ea typeface="+mn-ea"/>
                <a:cs typeface="+mn-cs"/>
              </a:rPr>
              <a:t>和 </a:t>
            </a:r>
            <a:r>
              <a:rPr lang="en-US" altLang="zh-CN" sz="1200" kern="1200" dirty="0" smtClean="0">
                <a:solidFill>
                  <a:schemeClr val="tx1"/>
                </a:solidFill>
                <a:effectLst/>
                <a:latin typeface="+mn-lt"/>
                <a:ea typeface="+mn-ea"/>
                <a:cs typeface="+mn-cs"/>
              </a:rPr>
              <a:t>Parietal alpha vs Frotal alpha </a:t>
            </a:r>
            <a:r>
              <a:rPr lang="zh-CN" altLang="en-US" sz="1200" kern="1200" dirty="0" smtClean="0">
                <a:solidFill>
                  <a:schemeClr val="tx1"/>
                </a:solidFill>
                <a:effectLst/>
                <a:latin typeface="+mn-lt"/>
                <a:ea typeface="+mn-ea"/>
                <a:cs typeface="+mn-cs"/>
              </a:rPr>
              <a:t>和 </a:t>
            </a:r>
            <a:r>
              <a:rPr lang="en-US" altLang="zh-CN" sz="1200" kern="1200" dirty="0" smtClean="0">
                <a:solidFill>
                  <a:schemeClr val="tx1"/>
                </a:solidFill>
                <a:effectLst/>
                <a:latin typeface="+mn-lt"/>
                <a:ea typeface="+mn-ea"/>
                <a:cs typeface="+mn-cs"/>
              </a:rPr>
              <a:t>Parietal theta</a:t>
            </a:r>
            <a:r>
              <a:rPr lang="zh-CN" altLang="en-US" sz="1200" kern="1200" dirty="0" smtClean="0">
                <a:solidFill>
                  <a:schemeClr val="tx1"/>
                </a:solidFill>
                <a:effectLst/>
                <a:latin typeface="+mn-lt"/>
                <a:ea typeface="+mn-ea"/>
                <a:cs typeface="+mn-cs"/>
              </a:rPr>
              <a:t>）。</a:t>
            </a: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该对照分析还为前额叶theta和顶叶α振荡对WM行为表现的可分离性贡献提供了证据，但得出了节律性TMS效应的潜在替代解释：theta TMS对额叶前皮层和alpha TMS对顶叶皮质可能在一般任务中增强WM性能，不管目标区域是否存在任务驱动的神经震荡，也许都是通过半球间连接影响对侧半球。</a:t>
            </a: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因为工作记忆容量和后置线索优势存在个体差异，研究者假设</a:t>
            </a:r>
            <a:r>
              <a:rPr lang="en-US" altLang="zh-CN" dirty="0"/>
              <a:t>MFG</a:t>
            </a:r>
            <a:r>
              <a:rPr lang="zh-CN" altLang="en-US" dirty="0"/>
              <a:t>和</a:t>
            </a:r>
            <a:r>
              <a:rPr lang="en-US" altLang="zh-CN" dirty="0"/>
              <a:t>IPS</a:t>
            </a:r>
            <a:r>
              <a:rPr lang="zh-CN" altLang="en-US" dirty="0"/>
              <a:t>的激活程度，也许和被试在参与任务驱动优先处理和抑制过程有关，因此可以预测匹配和不匹配</a:t>
            </a:r>
            <a:r>
              <a:rPr lang="en-US" altLang="zh-CN" dirty="0"/>
              <a:t>TMS</a:t>
            </a:r>
            <a:r>
              <a:rPr lang="zh-CN" altLang="en-US" dirty="0"/>
              <a:t>的行为表现。研究者预测了优先处理和抑制过程对神经活动的相反影响，对于</a:t>
            </a:r>
            <a:r>
              <a:rPr lang="en-US" altLang="zh-CN" dirty="0"/>
              <a:t>MFG</a:t>
            </a:r>
            <a:r>
              <a:rPr lang="zh-CN" altLang="en-US" dirty="0"/>
              <a:t>服务的优先处理过程将有正相关，与</a:t>
            </a:r>
            <a:r>
              <a:rPr lang="en-US" altLang="zh-CN" dirty="0"/>
              <a:t>IPS</a:t>
            </a:r>
            <a:r>
              <a:rPr lang="zh-CN" altLang="en-US" dirty="0"/>
              <a:t>服务的一致过程将有负相关。具体而言，依赖前额叶</a:t>
            </a:r>
            <a:r>
              <a:rPr lang="en-US" altLang="zh-CN" dirty="0"/>
              <a:t>theta</a:t>
            </a:r>
            <a:r>
              <a:rPr lang="zh-CN" altLang="en-US" dirty="0"/>
              <a:t>震荡优先处理信息的被试，相比于中性提示线索试次，在后置线索中表现出</a:t>
            </a:r>
            <a:r>
              <a:rPr lang="en-US" altLang="zh-CN" dirty="0"/>
              <a:t>MFG</a:t>
            </a:r>
            <a:r>
              <a:rPr lang="zh-CN" altLang="en-US" dirty="0"/>
              <a:t>的激活程度增强，匹配（</a:t>
            </a:r>
            <a:r>
              <a:rPr lang="en-US" altLang="zh-CN" dirty="0"/>
              <a:t>theta</a:t>
            </a:r>
            <a:r>
              <a:rPr lang="zh-CN" altLang="en-US" dirty="0"/>
              <a:t>）</a:t>
            </a:r>
            <a:r>
              <a:rPr lang="en-US" altLang="zh-CN" dirty="0"/>
              <a:t>TMS MFG</a:t>
            </a:r>
            <a:r>
              <a:rPr lang="zh-CN" altLang="en-US" dirty="0"/>
              <a:t>表现出最大的优势。相反，依赖顶叶</a:t>
            </a:r>
            <a:r>
              <a:rPr lang="en-US" altLang="zh-CN" dirty="0"/>
              <a:t>alpha</a:t>
            </a:r>
            <a:r>
              <a:rPr lang="zh-CN" altLang="en-US" dirty="0"/>
              <a:t>震荡参与抑制过程的被试，相比于中性线索，在后置线索条件下会表现出</a:t>
            </a:r>
            <a:r>
              <a:rPr lang="en-US" altLang="zh-CN" dirty="0"/>
              <a:t>IPS</a:t>
            </a:r>
            <a:r>
              <a:rPr lang="zh-CN" altLang="en-US" dirty="0"/>
              <a:t>激活程度的下降。</a:t>
            </a:r>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相比于中性线索，被试在后置线索优先处理同侧半球信息时，依赖左半球顶叶皮层</a:t>
            </a:r>
            <a:r>
              <a:rPr lang="en-US" altLang="zh-CN" dirty="0"/>
              <a:t>alpha </a:t>
            </a:r>
            <a:r>
              <a:rPr lang="zh-CN" altLang="en-US" dirty="0"/>
              <a:t>抑制过程应当有降低的</a:t>
            </a:r>
            <a:r>
              <a:rPr lang="en-US" altLang="zh-CN" dirty="0"/>
              <a:t>BOLD</a:t>
            </a:r>
            <a:r>
              <a:rPr lang="zh-CN" altLang="en-US" dirty="0"/>
              <a:t>的信号。该模型预测，顶叶</a:t>
            </a:r>
            <a:r>
              <a:rPr lang="en-US" altLang="zh-CN" dirty="0"/>
              <a:t>BOLD</a:t>
            </a:r>
            <a:r>
              <a:rPr lang="zh-CN" altLang="en-US" dirty="0"/>
              <a:t>信号降低证明了，在顶叶施加匹配（</a:t>
            </a:r>
            <a:r>
              <a:rPr lang="en-US" altLang="zh-CN" dirty="0"/>
              <a:t>alpha</a:t>
            </a:r>
            <a:r>
              <a:rPr lang="zh-CN" altLang="en-US" dirty="0"/>
              <a:t>）比不匹配（</a:t>
            </a:r>
            <a:r>
              <a:rPr lang="en-US" altLang="zh-CN" dirty="0"/>
              <a:t>theta</a:t>
            </a:r>
            <a:r>
              <a:rPr lang="zh-CN" altLang="en-US" dirty="0"/>
              <a:t>）</a:t>
            </a:r>
            <a:r>
              <a:rPr lang="en-US" altLang="zh-CN" dirty="0"/>
              <a:t>TMS</a:t>
            </a:r>
            <a:r>
              <a:rPr lang="zh-CN" altLang="en-US" dirty="0"/>
              <a:t>，会显示出最大的优势。</a:t>
            </a:r>
            <a:r>
              <a:rPr lang="en-US" altLang="zh-CN" dirty="0"/>
              <a:t>BOLD</a:t>
            </a:r>
            <a:r>
              <a:rPr lang="zh-CN" altLang="en-US" dirty="0"/>
              <a:t>信号与顶叶刺激</a:t>
            </a:r>
            <a:r>
              <a:rPr lang="en-US" altLang="zh-CN" dirty="0"/>
              <a:t>TMS</a:t>
            </a:r>
            <a:r>
              <a:rPr lang="zh-CN" altLang="en-US" dirty="0"/>
              <a:t>效果负相关。</a:t>
            </a:r>
            <a:endParaRPr lang="zh-CN" altLang="en-US" dirty="0"/>
          </a:p>
          <a:p>
            <a:r>
              <a:rPr lang="zh-CN" altLang="en-US" dirty="0"/>
              <a:t>最后，我们发现，在目标区域中，与没有任务驱动的振荡的情况相比，有任务驱动的神经震荡的情况下，假设的脑-行为相关性模式更大。</a:t>
            </a:r>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研究者发现在目标区域中，与没有任务驱动的振荡的情况相比，有任务驱动的神经震荡的条件下，脑激活程度和行为相关性更大</a:t>
            </a:r>
            <a:endParaRPr lang="zh-CN" altLang="en-US" dirty="0"/>
          </a:p>
          <a:p>
            <a:r>
              <a:rPr lang="zh-CN" altLang="en-US" dirty="0"/>
              <a:t>在无任务驱动神经震荡条件下，</a:t>
            </a:r>
            <a:r>
              <a:rPr lang="en-US" altLang="zh-CN" dirty="0"/>
              <a:t>BOLD</a:t>
            </a:r>
            <a:r>
              <a:rPr lang="zh-CN" altLang="en-US" dirty="0"/>
              <a:t>信号与</a:t>
            </a:r>
            <a:r>
              <a:rPr lang="en-US" altLang="zh-CN" dirty="0"/>
              <a:t>TMS</a:t>
            </a:r>
            <a:r>
              <a:rPr lang="zh-CN" altLang="en-US" dirty="0"/>
              <a:t>效应（工作记忆容量）无关。表明节律性</a:t>
            </a:r>
            <a:r>
              <a:rPr lang="en-US" altLang="zh-CN" dirty="0"/>
              <a:t>TMS</a:t>
            </a:r>
            <a:r>
              <a:rPr lang="zh-CN" altLang="en-US" dirty="0"/>
              <a:t>并没有在一般任务条件下施加影响，不依赖于目标区域是否有任务驱动的神经震荡，而是依赖于目标区域内源性与优先处理信息的</a:t>
            </a:r>
            <a:r>
              <a:rPr lang="en-US" altLang="zh-CN" dirty="0"/>
              <a:t>theta</a:t>
            </a:r>
            <a:r>
              <a:rPr lang="zh-CN" altLang="en-US" dirty="0"/>
              <a:t>神经震荡和抑制过程</a:t>
            </a:r>
            <a:r>
              <a:rPr lang="en-US" altLang="zh-CN" dirty="0"/>
              <a:t>alpha</a:t>
            </a:r>
            <a:r>
              <a:rPr lang="zh-CN" altLang="en-US" dirty="0"/>
              <a:t>神经震荡的存在。</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2F0C4-476E-4C47-A74A-3E73476E609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2F0C4-476E-4C47-A74A-3E73476E609A}"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使用后置线索任务，是研究者将维持</a:t>
            </a:r>
            <a:r>
              <a:rPr lang="en-US" altLang="zh-CN" dirty="0"/>
              <a:t>WM</a:t>
            </a:r>
            <a:r>
              <a:rPr lang="zh-CN" altLang="en-US" dirty="0"/>
              <a:t>表征进行操作的输出门门控过程独立出来。</a:t>
            </a:r>
            <a:endParaRPr lang="zh-CN" altLang="en-US" dirty="0"/>
          </a:p>
          <a:p>
            <a:r>
              <a:rPr lang="zh-CN" altLang="en-US" dirty="0"/>
              <a:t>TMS对行为的影响和脑-行为相关性支持所提出的模型，其中前额叶theta振荡支持任务相关的优先级需求，顶壁α振荡支持任务相关的抑制需求。</a:t>
            </a:r>
            <a:endParaRPr lang="zh-CN" altLang="en-US" dirty="0"/>
          </a:p>
          <a:p>
            <a:r>
              <a:rPr lang="zh-CN" altLang="en-US" dirty="0"/>
              <a:t>在需要自上而下控制信号的任务中，以及需要优先处理工作记忆表征的任务中，前额叶观察到的</a:t>
            </a:r>
            <a:r>
              <a:rPr lang="en-US" altLang="zh-CN" dirty="0"/>
              <a:t>theta</a:t>
            </a:r>
            <a:r>
              <a:rPr lang="zh-CN" altLang="en-US" dirty="0"/>
              <a:t>震荡</a:t>
            </a:r>
            <a:endParaRPr lang="zh-CN" altLang="en-US" dirty="0"/>
          </a:p>
          <a:p>
            <a:r>
              <a:rPr lang="zh-CN" altLang="en-US" dirty="0"/>
              <a:t>当WM表征的任务相关性发生变化时，θ振荡可能会用于输出控制，在前额叶皮层中维持的控制策略，并提供自上而下的信号，这些信号随后会调节后部区域（如顶叶皮层）的活动，将最近的门控模型和WM的感官招募模型联系起来。</a:t>
            </a:r>
            <a:endParaRPr lang="zh-CN" altLang="en-US" dirty="0"/>
          </a:p>
          <a:p>
            <a:r>
              <a:rPr dirty="0"/>
              <a:t>通过抑制与任务无关的外源信息被编码到WM中，先前已证明顶皮质中的α振荡在输入门控中起因果作用。</a:t>
            </a:r>
            <a:endParaRPr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任务相关的神经震荡与刺激频率对于</a:t>
            </a:r>
            <a:r>
              <a:rPr lang="en-US" altLang="zh-CN" dirty="0"/>
              <a:t>TMS</a:t>
            </a:r>
            <a:r>
              <a:rPr lang="zh-CN" altLang="en-US" dirty="0"/>
              <a:t>行为表现有重要影响。</a:t>
            </a:r>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0" i="0" u="none" strike="noStrike" kern="1200" baseline="0" dirty="0" smtClean="0">
                <a:solidFill>
                  <a:schemeClr val="tx1"/>
                </a:solidFill>
                <a:latin typeface="+mn-lt"/>
                <a:ea typeface="+mn-ea"/>
                <a:cs typeface="+mn-cs"/>
              </a:rPr>
              <a:t>管理有限的的工作记忆容量需要控制流程，该流程需要优先处理任务有关的信息，抑制任务无关的信息。</a:t>
            </a:r>
            <a:endParaRPr lang="zh-CN"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大量研究发现，优先过程与在额叶观察到的</a:t>
            </a:r>
            <a:r>
              <a:rPr lang="en-US" altLang="zh-CN" sz="1200" b="0" i="0" u="none" strike="noStrike" kern="1200" baseline="0" dirty="0" smtClean="0">
                <a:solidFill>
                  <a:schemeClr val="tx1"/>
                </a:solidFill>
                <a:latin typeface="+mn-lt"/>
                <a:ea typeface="+mn-ea"/>
                <a:cs typeface="+mn-cs"/>
              </a:rPr>
              <a:t>theta </a:t>
            </a:r>
            <a:r>
              <a:rPr lang="zh-CN" altLang="en-US" sz="1200" b="0" i="0" u="none" strike="noStrike" kern="1200" baseline="0" dirty="0" smtClean="0">
                <a:solidFill>
                  <a:schemeClr val="tx1"/>
                </a:solidFill>
                <a:latin typeface="+mn-lt"/>
                <a:ea typeface="+mn-ea"/>
                <a:cs typeface="+mn-cs"/>
              </a:rPr>
              <a:t>震荡有关，抑制过程与在顶叶观察到的</a:t>
            </a:r>
            <a:r>
              <a:rPr lang="en-US" altLang="zh-CN" sz="1200" b="0" i="0" u="none" strike="noStrike" kern="1200" baseline="0" dirty="0" smtClean="0">
                <a:solidFill>
                  <a:schemeClr val="tx1"/>
                </a:solidFill>
                <a:latin typeface="+mn-lt"/>
                <a:ea typeface="+mn-ea"/>
                <a:cs typeface="+mn-cs"/>
              </a:rPr>
              <a:t>alpha</a:t>
            </a:r>
            <a:r>
              <a:rPr lang="zh-CN" altLang="en-US" sz="1200" b="0" i="0" u="none" strike="noStrike" kern="1200" baseline="0" dirty="0" smtClean="0">
                <a:solidFill>
                  <a:schemeClr val="tx1"/>
                </a:solidFill>
                <a:latin typeface="+mn-lt"/>
                <a:ea typeface="+mn-ea"/>
                <a:cs typeface="+mn-cs"/>
              </a:rPr>
              <a:t>震荡有关。</a:t>
            </a:r>
            <a:endParaRPr lang="zh-CN" altLang="en-US"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优先处理和抑制过程可以在感知输入上进行预期的操作，外源性的选择性注意可以作为“输入门控”，控制最终将哪些感知信息编码到WM中，或者追溯性地对工作记忆的内部维持内容进行编码，有效地充当“输出门控”，控制哪些符号将指导未来的行为。</a:t>
            </a:r>
            <a:endParaRPr lang="zh-CN" altLang="en-US"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经节律性经颅磁刺激（TMS）已显示会导致α和theta振荡的局部夹带，并且当刺激的频率与任务要求引起的神经元振荡相匹配时，会影响行为任务的表现。</a:t>
            </a:r>
            <a:endParaRPr lang="zh-CN" altLang="en-US"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但是因为之前的研究大多使用脑电图做相关研究</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EEG</a:t>
            </a:r>
            <a:r>
              <a:rPr lang="zh-CN" altLang="en-US" sz="1200" b="0" i="0" u="none" strike="noStrike" kern="1200" baseline="0" dirty="0" smtClean="0">
                <a:solidFill>
                  <a:schemeClr val="tx1"/>
                </a:solidFill>
                <a:latin typeface="+mn-lt"/>
                <a:ea typeface="+mn-ea"/>
                <a:cs typeface="+mn-cs"/>
              </a:rPr>
              <a:t>空间分辨率有限，并且不能探讨工作记忆控制期间神经震荡的因果关系。</a:t>
            </a:r>
            <a:endParaRPr lang="zh-CN" altLang="en-US"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B492F0C4-476E-4C47-A74A-3E73476E609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0" i="0" u="none" strike="noStrike" kern="1200" baseline="0" dirty="0" smtClean="0">
                <a:solidFill>
                  <a:schemeClr val="tx1"/>
                </a:solidFill>
                <a:latin typeface="+mn-lt"/>
                <a:ea typeface="+mn-ea"/>
                <a:cs typeface="+mn-cs"/>
              </a:rPr>
              <a:t>经颅磁刺激能产生</a:t>
            </a:r>
            <a:r>
              <a:rPr lang="en-US" altLang="zh-CN" sz="1200" b="0" i="0" u="none" strike="noStrike" kern="1200" baseline="0" dirty="0" smtClean="0">
                <a:solidFill>
                  <a:schemeClr val="tx1"/>
                </a:solidFill>
                <a:latin typeface="+mn-lt"/>
                <a:ea typeface="+mn-ea"/>
                <a:cs typeface="+mn-cs"/>
              </a:rPr>
              <a:t>alpha </a:t>
            </a:r>
            <a:r>
              <a:rPr lang="zh-CN" altLang="en-US" sz="1200" b="0" i="0" u="none" strike="noStrike" kern="1200" baseline="0" dirty="0" smtClean="0">
                <a:solidFill>
                  <a:schemeClr val="tx1"/>
                </a:solidFill>
                <a:latin typeface="+mn-lt"/>
                <a:ea typeface="+mn-ea"/>
                <a:cs typeface="+mn-cs"/>
              </a:rPr>
              <a:t>和</a:t>
            </a:r>
            <a:r>
              <a:rPr lang="en-US" altLang="zh-CN" sz="1200" b="0" i="0" u="none" strike="noStrike" kern="1200" baseline="0" dirty="0" smtClean="0">
                <a:solidFill>
                  <a:schemeClr val="tx1"/>
                </a:solidFill>
                <a:latin typeface="+mn-lt"/>
                <a:ea typeface="+mn-ea"/>
                <a:cs typeface="+mn-cs"/>
              </a:rPr>
              <a:t>theta</a:t>
            </a:r>
            <a:r>
              <a:rPr lang="zh-CN" altLang="en-US" sz="1200" b="0" i="0" u="none" strike="noStrike" kern="1200" baseline="0" dirty="0" smtClean="0">
                <a:solidFill>
                  <a:schemeClr val="tx1"/>
                </a:solidFill>
                <a:latin typeface="+mn-lt"/>
                <a:ea typeface="+mn-ea"/>
                <a:cs typeface="+mn-cs"/>
              </a:rPr>
              <a:t>震荡，并且在刺激频率与任务所引起的神经震荡一致时，会影响行为表现。</a:t>
            </a:r>
            <a:endParaRPr lang="zh-CN" altLang="en-US"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B492F0C4-476E-4C47-A74A-3E73476E609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92F0C4-476E-4C47-A74A-3E73476E609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sym typeface="+mn-ea"/>
              </a:rPr>
              <a:t>500ms</a:t>
            </a:r>
            <a:r>
              <a:rPr lang="zh-CN" altLang="en-US" dirty="0" smtClean="0">
                <a:sym typeface="+mn-ea"/>
              </a:rPr>
              <a:t>编码阶段，两侧视野呈现两个记忆序列，左右视野中记忆序列数量相等（</a:t>
            </a:r>
            <a:r>
              <a:rPr lang="en-US" altLang="zh-CN" dirty="0" smtClean="0">
                <a:sym typeface="+mn-ea"/>
              </a:rPr>
              <a:t>2</a:t>
            </a:r>
            <a:r>
              <a:rPr lang="zh-CN" altLang="en-US" dirty="0" smtClean="0">
                <a:sym typeface="+mn-ea"/>
              </a:rPr>
              <a:t>，</a:t>
            </a:r>
            <a:r>
              <a:rPr lang="en-US" altLang="zh-CN" dirty="0" smtClean="0">
                <a:sym typeface="+mn-ea"/>
              </a:rPr>
              <a:t>3</a:t>
            </a:r>
            <a:r>
              <a:rPr lang="zh-CN" altLang="en-US" dirty="0" smtClean="0">
                <a:sym typeface="+mn-ea"/>
              </a:rPr>
              <a:t>，</a:t>
            </a:r>
            <a:r>
              <a:rPr lang="en-US" altLang="zh-CN" dirty="0" smtClean="0">
                <a:sym typeface="+mn-ea"/>
              </a:rPr>
              <a:t>4</a:t>
            </a:r>
            <a:r>
              <a:rPr lang="zh-CN" altLang="en-US" dirty="0" smtClean="0">
                <a:sym typeface="+mn-ea"/>
              </a:rPr>
              <a:t>）。</a:t>
            </a:r>
            <a:r>
              <a:rPr lang="en-US" altLang="zh-CN" dirty="0" smtClean="0">
                <a:sym typeface="+mn-ea"/>
              </a:rPr>
              <a:t>1000ms</a:t>
            </a:r>
            <a:r>
              <a:rPr lang="zh-CN" altLang="en-US" dirty="0" smtClean="0">
                <a:sym typeface="+mn-ea"/>
              </a:rPr>
              <a:t>的</a:t>
            </a:r>
            <a:r>
              <a:rPr lang="en-US" altLang="zh-CN" dirty="0" smtClean="0">
                <a:sym typeface="+mn-ea"/>
              </a:rPr>
              <a:t>delay,</a:t>
            </a:r>
            <a:r>
              <a:rPr lang="zh-CN" altLang="en-US" dirty="0" smtClean="0">
                <a:sym typeface="+mn-ea"/>
              </a:rPr>
              <a:t>后置线索呈现</a:t>
            </a:r>
            <a:r>
              <a:rPr lang="en-US" altLang="zh-CN" dirty="0" smtClean="0">
                <a:sym typeface="+mn-ea"/>
              </a:rPr>
              <a:t>100ms</a:t>
            </a:r>
            <a:r>
              <a:rPr lang="zh-CN" altLang="en-US" dirty="0" smtClean="0">
                <a:sym typeface="+mn-ea"/>
              </a:rPr>
              <a:t>（</a:t>
            </a:r>
            <a:r>
              <a:rPr lang="en-US" altLang="zh-CN" dirty="0" smtClean="0">
                <a:sym typeface="+mn-ea"/>
              </a:rPr>
              <a:t>50%</a:t>
            </a:r>
            <a:r>
              <a:rPr lang="zh-CN" altLang="en-US" dirty="0" smtClean="0">
                <a:sym typeface="+mn-ea"/>
              </a:rPr>
              <a:t>试次后置线索，</a:t>
            </a:r>
            <a:r>
              <a:rPr lang="en-US" altLang="zh-CN" dirty="0" smtClean="0">
                <a:sym typeface="+mn-ea"/>
              </a:rPr>
              <a:t>50%</a:t>
            </a:r>
            <a:r>
              <a:rPr lang="zh-CN" altLang="en-US" dirty="0" smtClean="0">
                <a:sym typeface="+mn-ea"/>
              </a:rPr>
              <a:t>试次中性线索），后置线索是指向一个方向的箭头，中性线索是指向两个方向的箭头。</a:t>
            </a:r>
            <a:r>
              <a:rPr lang="en-US" altLang="zh-CN" dirty="0" smtClean="0">
                <a:sym typeface="+mn-ea"/>
              </a:rPr>
              <a:t>1000ms</a:t>
            </a:r>
            <a:r>
              <a:rPr lang="zh-CN" altLang="en-US" dirty="0" smtClean="0">
                <a:sym typeface="+mn-ea"/>
              </a:rPr>
              <a:t>延迟后呈现探针，被试需要判断探测序列与记忆序列是否相等。</a:t>
            </a:r>
            <a:endParaRPr lang="zh-CN" altLang="en-US"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研究者比较后置线索和中性线索被试的行为表现，被试在后置线索中需要表现出显著地记忆容量的增加和反应时间的明显减少。此筛选过程，TMS部分中包含的被试更有可能显示出后置线索优势，在TMS目标区域，会产生内源性神经振荡信号。</a:t>
            </a:r>
            <a:endParaRPr lang="zh-CN" altLang="en-US"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TMS session </a:t>
            </a:r>
            <a:r>
              <a:rPr lang="zh-CN" altLang="en-US" sz="1200" b="0" i="0" u="none" strike="noStrike" kern="1200" baseline="0" dirty="0" smtClean="0">
                <a:solidFill>
                  <a:schemeClr val="tx1"/>
                </a:solidFill>
                <a:latin typeface="+mn-lt"/>
                <a:ea typeface="+mn-ea"/>
                <a:cs typeface="+mn-cs"/>
              </a:rPr>
              <a:t>的记忆项数值大小固定。该大小是根据特定被试在初始session中的行为表现来确定的。此过程旨在通过避免地板和天花板对行为表现的影响，以最大化TMS对行为的影响。</a:t>
            </a:r>
            <a:endParaRPr lang="zh-CN" altLang="en-US"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B492F0C4-476E-4C47-A74A-3E73476E609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75085" y="1565764"/>
            <a:ext cx="7650956" cy="1080400"/>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50169" y="2856177"/>
            <a:ext cx="6300788" cy="1288080"/>
          </a:xfrm>
        </p:spPr>
        <p:txBody>
          <a:bodyPr/>
          <a:lstStyle>
            <a:lvl1pPr marL="0" indent="0" algn="ctr">
              <a:buNone/>
              <a:defRPr>
                <a:solidFill>
                  <a:schemeClr val="tx1">
                    <a:tint val="75000"/>
                  </a:schemeClr>
                </a:solidFill>
              </a:defRPr>
            </a:lvl1pPr>
            <a:lvl2pPr marL="401320" indent="0" algn="ctr">
              <a:buNone/>
              <a:defRPr>
                <a:solidFill>
                  <a:schemeClr val="tx1">
                    <a:tint val="75000"/>
                  </a:schemeClr>
                </a:solidFill>
              </a:defRPr>
            </a:lvl2pPr>
            <a:lvl3pPr marL="802005" indent="0" algn="ctr">
              <a:buNone/>
              <a:defRPr>
                <a:solidFill>
                  <a:schemeClr val="tx1">
                    <a:tint val="75000"/>
                  </a:schemeClr>
                </a:solidFill>
              </a:defRPr>
            </a:lvl3pPr>
            <a:lvl4pPr marL="1203325" indent="0" algn="ctr">
              <a:buNone/>
              <a:defRPr>
                <a:solidFill>
                  <a:schemeClr val="tx1">
                    <a:tint val="75000"/>
                  </a:schemeClr>
                </a:solidFill>
              </a:defRPr>
            </a:lvl4pPr>
            <a:lvl5pPr marL="1604645" indent="0" algn="ctr">
              <a:buNone/>
              <a:defRPr>
                <a:solidFill>
                  <a:schemeClr val="tx1">
                    <a:tint val="75000"/>
                  </a:schemeClr>
                </a:solidFill>
              </a:defRPr>
            </a:lvl5pPr>
            <a:lvl6pPr marL="2005965" indent="0" algn="ctr">
              <a:buNone/>
              <a:defRPr>
                <a:solidFill>
                  <a:schemeClr val="tx1">
                    <a:tint val="75000"/>
                  </a:schemeClr>
                </a:solidFill>
              </a:defRPr>
            </a:lvl6pPr>
            <a:lvl7pPr marL="2406650" indent="0" algn="ctr">
              <a:buNone/>
              <a:defRPr>
                <a:solidFill>
                  <a:schemeClr val="tx1">
                    <a:tint val="75000"/>
                  </a:schemeClr>
                </a:solidFill>
              </a:defRPr>
            </a:lvl7pPr>
            <a:lvl8pPr marL="2807970" indent="0" algn="ctr">
              <a:buNone/>
              <a:defRPr>
                <a:solidFill>
                  <a:schemeClr val="tx1">
                    <a:tint val="75000"/>
                  </a:schemeClr>
                </a:solidFill>
              </a:defRPr>
            </a:lvl8pPr>
            <a:lvl9pPr marL="320929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advTm="173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advTm="173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6" y="201847"/>
            <a:ext cx="2025253" cy="43006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0056" y="201847"/>
            <a:ext cx="5925741" cy="43006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advTm="173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00375" y="324821"/>
            <a:ext cx="3225403" cy="2266277"/>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795">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2919685" y="2793891"/>
            <a:ext cx="3331098" cy="317339"/>
          </a:xfrm>
          <a:prstGeom prst="rect">
            <a:avLst/>
          </a:prstGeom>
        </p:spPr>
        <p:txBody>
          <a:bodyPr vert="horz" lIns="0" tIns="40504" rIns="0" bIns="40504" anchor="ctr"/>
          <a:lstStyle>
            <a:lvl1pPr marL="0" indent="0" algn="ctr">
              <a:spcBef>
                <a:spcPts val="0"/>
              </a:spcBef>
              <a:buNone/>
              <a:defRPr sz="3085" b="1">
                <a:solidFill>
                  <a:schemeClr val="bg1"/>
                </a:solidFill>
                <a:latin typeface="Lato Hairline"/>
                <a:cs typeface="Lato Hairline"/>
              </a:defRPr>
            </a:lvl1pPr>
          </a:lstStyle>
          <a:p>
            <a:pPr lvl="0"/>
            <a:r>
              <a:rPr lang="es-ES_tradnl" dirty="0"/>
              <a:t>TITLE HERE</a:t>
            </a:r>
            <a:endParaRPr lang="es-ES_tradnl" dirty="0"/>
          </a:p>
        </p:txBody>
      </p:sp>
      <p:sp>
        <p:nvSpPr>
          <p:cNvPr id="9" name="Text Placeholder 7"/>
          <p:cNvSpPr>
            <a:spLocks noGrp="1"/>
          </p:cNvSpPr>
          <p:nvPr>
            <p:ph type="body" sz="quarter" idx="11" hasCustomPrompt="1"/>
          </p:nvPr>
        </p:nvSpPr>
        <p:spPr>
          <a:xfrm>
            <a:off x="2919685" y="3222956"/>
            <a:ext cx="3331098" cy="167901"/>
          </a:xfrm>
          <a:prstGeom prst="rect">
            <a:avLst/>
          </a:prstGeom>
        </p:spPr>
        <p:txBody>
          <a:bodyPr vert="horz" lIns="0" tIns="40504" rIns="0" bIns="40504" anchor="ctr"/>
          <a:lstStyle>
            <a:lvl1pPr marL="0" indent="0" algn="ctr">
              <a:spcBef>
                <a:spcPts val="0"/>
              </a:spcBef>
              <a:spcAft>
                <a:spcPts val="0"/>
              </a:spcAft>
              <a:buNone/>
              <a:defRPr sz="1325"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2934791" y="3540879"/>
            <a:ext cx="3313435" cy="1129527"/>
          </a:xfrm>
          <a:prstGeom prst="rect">
            <a:avLst/>
          </a:prstGeom>
        </p:spPr>
        <p:txBody>
          <a:bodyPr vert="horz" lIns="0" tIns="0" rIns="0" bIns="0"/>
          <a:lstStyle>
            <a:lvl1pPr marL="0" indent="0" algn="ctr">
              <a:lnSpc>
                <a:spcPct val="130000"/>
              </a:lnSpc>
              <a:buNone/>
              <a:defRPr sz="106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advTm="173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1027" y="3238868"/>
            <a:ext cx="7650956" cy="1001062"/>
          </a:xfrm>
        </p:spPr>
        <p:txBody>
          <a:bodyPr anchor="t"/>
          <a:lstStyle>
            <a:lvl1pPr algn="l">
              <a:defRPr sz="35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11027" y="2136300"/>
            <a:ext cx="7650956" cy="1102568"/>
          </a:xfrm>
        </p:spPr>
        <p:txBody>
          <a:bodyPr anchor="b"/>
          <a:lstStyle>
            <a:lvl1pPr marL="0" indent="0">
              <a:buNone/>
              <a:defRPr sz="1800">
                <a:solidFill>
                  <a:schemeClr val="tx1">
                    <a:tint val="75000"/>
                  </a:schemeClr>
                </a:solidFill>
              </a:defRPr>
            </a:lvl1pPr>
            <a:lvl2pPr marL="401320" indent="0">
              <a:buNone/>
              <a:defRPr sz="1600">
                <a:solidFill>
                  <a:schemeClr val="tx1">
                    <a:tint val="75000"/>
                  </a:schemeClr>
                </a:solidFill>
              </a:defRPr>
            </a:lvl2pPr>
            <a:lvl3pPr marL="802005" indent="0">
              <a:buNone/>
              <a:defRPr sz="1400">
                <a:solidFill>
                  <a:schemeClr val="tx1">
                    <a:tint val="75000"/>
                  </a:schemeClr>
                </a:solidFill>
              </a:defRPr>
            </a:lvl3pPr>
            <a:lvl4pPr marL="1203325" indent="0">
              <a:buNone/>
              <a:defRPr sz="1200">
                <a:solidFill>
                  <a:schemeClr val="tx1">
                    <a:tint val="75000"/>
                  </a:schemeClr>
                </a:solidFill>
              </a:defRPr>
            </a:lvl4pPr>
            <a:lvl5pPr marL="1604645" indent="0">
              <a:buNone/>
              <a:defRPr sz="1200">
                <a:solidFill>
                  <a:schemeClr val="tx1">
                    <a:tint val="75000"/>
                  </a:schemeClr>
                </a:solidFill>
              </a:defRPr>
            </a:lvl5pPr>
            <a:lvl6pPr marL="2005965" indent="0">
              <a:buNone/>
              <a:defRPr sz="1200">
                <a:solidFill>
                  <a:schemeClr val="tx1">
                    <a:tint val="75000"/>
                  </a:schemeClr>
                </a:solidFill>
              </a:defRPr>
            </a:lvl6pPr>
            <a:lvl7pPr marL="2406650" indent="0">
              <a:buNone/>
              <a:defRPr sz="1200">
                <a:solidFill>
                  <a:schemeClr val="tx1">
                    <a:tint val="75000"/>
                  </a:schemeClr>
                </a:solidFill>
              </a:defRPr>
            </a:lvl7pPr>
            <a:lvl8pPr marL="2807970" indent="0">
              <a:buNone/>
              <a:defRPr sz="1200">
                <a:solidFill>
                  <a:schemeClr val="tx1">
                    <a:tint val="75000"/>
                  </a:schemeClr>
                </a:solidFill>
              </a:defRPr>
            </a:lvl8pPr>
            <a:lvl9pPr marL="320929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advTm="173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0056"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575572"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advTm="173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advTm="173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advTm="173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advTm="173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0057" y="200679"/>
            <a:ext cx="2961308" cy="854053"/>
          </a:xfrm>
        </p:spPr>
        <p:txBody>
          <a:bodyPr anchor="b"/>
          <a:lstStyle>
            <a:lvl1pPr algn="l">
              <a:defRPr sz="1800" b="1"/>
            </a:lvl1pPr>
          </a:lstStyle>
          <a:p>
            <a:r>
              <a:rPr lang="zh-CN" altLang="en-US"/>
              <a:t>单击此处编辑母版标题样式</a:t>
            </a:r>
            <a:endParaRPr lang="zh-CN" altLang="en-US"/>
          </a:p>
        </p:txBody>
      </p:sp>
      <p:sp>
        <p:nvSpPr>
          <p:cNvPr id="3" name="内容占位符 2"/>
          <p:cNvSpPr>
            <a:spLocks noGrp="1"/>
          </p:cNvSpPr>
          <p:nvPr>
            <p:ph idx="1"/>
          </p:nvPr>
        </p:nvSpPr>
        <p:spPr>
          <a:xfrm>
            <a:off x="3519190" y="200679"/>
            <a:ext cx="5031879" cy="4301768"/>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0057" y="1054733"/>
            <a:ext cx="2961308" cy="3447714"/>
          </a:xfrm>
        </p:spPr>
        <p:txBody>
          <a:bodyPr/>
          <a:lstStyle>
            <a:lvl1pPr marL="0" indent="0">
              <a:buNone/>
              <a:defRPr sz="1200"/>
            </a:lvl1pPr>
            <a:lvl2pPr marL="401320" indent="0">
              <a:buNone/>
              <a:defRPr sz="1100"/>
            </a:lvl2pPr>
            <a:lvl3pPr marL="802005" indent="0">
              <a:buNone/>
              <a:defRPr sz="900"/>
            </a:lvl3pPr>
            <a:lvl4pPr marL="1203325" indent="0">
              <a:buNone/>
              <a:defRPr sz="800"/>
            </a:lvl4pPr>
            <a:lvl5pPr marL="1604645" indent="0">
              <a:buNone/>
              <a:defRPr sz="800"/>
            </a:lvl5pPr>
            <a:lvl6pPr marL="2005965" indent="0">
              <a:buNone/>
              <a:defRPr sz="800"/>
            </a:lvl6pPr>
            <a:lvl7pPr marL="2406650" indent="0">
              <a:buNone/>
              <a:defRPr sz="800"/>
            </a:lvl7pPr>
            <a:lvl8pPr marL="2807970" indent="0">
              <a:buNone/>
              <a:defRPr sz="800"/>
            </a:lvl8pPr>
            <a:lvl9pPr marL="3209290" indent="0">
              <a:buNone/>
              <a:defRPr sz="8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advTm="173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64284" y="3528219"/>
            <a:ext cx="5400675" cy="416526"/>
          </a:xfrm>
        </p:spPr>
        <p:txBody>
          <a:bodyPr anchor="b"/>
          <a:lstStyle>
            <a:lvl1pPr algn="l">
              <a:defRPr sz="18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64284" y="450361"/>
            <a:ext cx="5400675" cy="3024188"/>
          </a:xfrm>
        </p:spPr>
        <p:txBody>
          <a:bodyPr/>
          <a:lstStyle>
            <a:lvl1pPr marL="0" indent="0">
              <a:buNone/>
              <a:defRPr sz="2800"/>
            </a:lvl1pPr>
            <a:lvl2pPr marL="401320" indent="0">
              <a:buNone/>
              <a:defRPr sz="2500"/>
            </a:lvl2pPr>
            <a:lvl3pPr marL="802005" indent="0">
              <a:buNone/>
              <a:defRPr sz="2100"/>
            </a:lvl3pPr>
            <a:lvl4pPr marL="1203325" indent="0">
              <a:buNone/>
              <a:defRPr sz="1800"/>
            </a:lvl4pPr>
            <a:lvl5pPr marL="1604645" indent="0">
              <a:buNone/>
              <a:defRPr sz="1800"/>
            </a:lvl5pPr>
            <a:lvl6pPr marL="2005965" indent="0">
              <a:buNone/>
              <a:defRPr sz="1800"/>
            </a:lvl6pPr>
            <a:lvl7pPr marL="2406650" indent="0">
              <a:buNone/>
              <a:defRPr sz="1800"/>
            </a:lvl7pPr>
            <a:lvl8pPr marL="2807970" indent="0">
              <a:buNone/>
              <a:defRPr sz="1800"/>
            </a:lvl8pPr>
            <a:lvl9pPr marL="3209290" indent="0">
              <a:buNone/>
              <a:defRPr sz="1800"/>
            </a:lvl9pPr>
          </a:lstStyle>
          <a:p>
            <a:endParaRPr lang="zh-CN" altLang="en-US"/>
          </a:p>
        </p:txBody>
      </p:sp>
      <p:sp>
        <p:nvSpPr>
          <p:cNvPr id="4" name="文本占位符 3"/>
          <p:cNvSpPr>
            <a:spLocks noGrp="1"/>
          </p:cNvSpPr>
          <p:nvPr>
            <p:ph type="body" sz="half" idx="2"/>
          </p:nvPr>
        </p:nvSpPr>
        <p:spPr>
          <a:xfrm>
            <a:off x="1764284" y="3944746"/>
            <a:ext cx="5400675" cy="591536"/>
          </a:xfrm>
        </p:spPr>
        <p:txBody>
          <a:bodyPr/>
          <a:lstStyle>
            <a:lvl1pPr marL="0" indent="0">
              <a:buNone/>
              <a:defRPr sz="1200"/>
            </a:lvl1pPr>
            <a:lvl2pPr marL="401320" indent="0">
              <a:buNone/>
              <a:defRPr sz="1100"/>
            </a:lvl2pPr>
            <a:lvl3pPr marL="802005" indent="0">
              <a:buNone/>
              <a:defRPr sz="900"/>
            </a:lvl3pPr>
            <a:lvl4pPr marL="1203325" indent="0">
              <a:buNone/>
              <a:defRPr sz="800"/>
            </a:lvl4pPr>
            <a:lvl5pPr marL="1604645" indent="0">
              <a:buNone/>
              <a:defRPr sz="800"/>
            </a:lvl5pPr>
            <a:lvl6pPr marL="2005965" indent="0">
              <a:buNone/>
              <a:defRPr sz="800"/>
            </a:lvl6pPr>
            <a:lvl7pPr marL="2406650" indent="0">
              <a:buNone/>
              <a:defRPr sz="800"/>
            </a:lvl7pPr>
            <a:lvl8pPr marL="2807970" indent="0">
              <a:buNone/>
              <a:defRPr sz="800"/>
            </a:lvl8pPr>
            <a:lvl9pPr marL="3209290" indent="0">
              <a:buNone/>
              <a:defRPr sz="8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advTm="1730">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0056" y="201846"/>
            <a:ext cx="8101013" cy="840052"/>
          </a:xfrm>
          <a:prstGeom prst="rect">
            <a:avLst/>
          </a:prstGeom>
        </p:spPr>
        <p:txBody>
          <a:bodyPr vert="horz" lIns="80229" tIns="40115" rIns="80229" bIns="40115"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0056" y="1176073"/>
            <a:ext cx="8101013" cy="3326374"/>
          </a:xfrm>
          <a:prstGeom prst="rect">
            <a:avLst/>
          </a:prstGeom>
        </p:spPr>
        <p:txBody>
          <a:bodyPr vert="horz" lIns="80229" tIns="40115" rIns="80229" bIns="40115"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0056" y="4671624"/>
            <a:ext cx="2100263" cy="268350"/>
          </a:xfrm>
          <a:prstGeom prst="rect">
            <a:avLst/>
          </a:prstGeom>
        </p:spPr>
        <p:txBody>
          <a:bodyPr vert="horz" lIns="80229" tIns="40115" rIns="80229" bIns="40115" rtlCol="0" anchor="ctr"/>
          <a:lstStyle>
            <a:lvl1pPr algn="l">
              <a:defRPr sz="11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075385" y="4671624"/>
            <a:ext cx="2850356" cy="268350"/>
          </a:xfrm>
          <a:prstGeom prst="rect">
            <a:avLst/>
          </a:prstGeom>
        </p:spPr>
        <p:txBody>
          <a:bodyPr vert="horz" lIns="80229" tIns="40115" rIns="80229" bIns="40115" rtlCol="0" anchor="ctr"/>
          <a:lstStyle>
            <a:lvl1pPr algn="ctr">
              <a:defRPr sz="11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0806" y="4671624"/>
            <a:ext cx="2100263" cy="268350"/>
          </a:xfrm>
          <a:prstGeom prst="rect">
            <a:avLst/>
          </a:prstGeom>
        </p:spPr>
        <p:txBody>
          <a:bodyPr vert="horz" lIns="80229" tIns="40115" rIns="80229" bIns="40115" rtlCol="0" anchor="ctr"/>
          <a:lstStyle>
            <a:lvl1pPr algn="r">
              <a:defRPr sz="1100">
                <a:solidFill>
                  <a:schemeClr val="tx1">
                    <a:tint val="75000"/>
                  </a:schemeClr>
                </a:solidFill>
              </a:defRPr>
            </a:lvl1pPr>
          </a:lstStyle>
          <a:p>
            <a:fld id="{0C913308-F349-4B6D-A68A-DD1791B4A57B}" type="slidenum">
              <a:rPr lang="zh-CN" altLang="en-US" smtClean="0"/>
            </a:fld>
            <a:endParaRPr lang="zh-CN" altLang="en-US"/>
          </a:p>
        </p:txBody>
      </p:sp>
      <p:sp>
        <p:nvSpPr>
          <p:cNvPr id="8" name="文本框 87"/>
          <p:cNvSpPr>
            <a:spLocks noChangeArrowheads="1"/>
          </p:cNvSpPr>
          <p:nvPr userDrawn="1"/>
        </p:nvSpPr>
        <p:spPr bwMode="auto">
          <a:xfrm>
            <a:off x="3708474" y="143892"/>
            <a:ext cx="16466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pc="300" dirty="0">
                <a:solidFill>
                  <a:srgbClr val="46556A"/>
                </a:solidFill>
                <a:latin typeface="微软雅黑" panose="020B0503020204020204" pitchFamily="34" charset="-122"/>
                <a:ea typeface="微软雅黑" panose="020B0503020204020204" pitchFamily="34" charset="-122"/>
                <a:sym typeface="微软雅黑" panose="020B0503020204020204" pitchFamily="34" charset="-122"/>
              </a:rPr>
              <a:t>单击添加标题</a:t>
            </a:r>
            <a:endParaRPr lang="zh-CN" altLang="en-US" spc="300" dirty="0">
              <a:solidFill>
                <a:srgbClr val="46556A"/>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p:cNvPicPr>
            <a:picLocks noChangeAspect="1"/>
          </p:cNvPicPr>
          <p:nvPr userDrawn="1"/>
        </p:nvPicPr>
        <p:blipFill>
          <a:blip r:embed="rId14" cstate="print"/>
          <a:stretch>
            <a:fillRect/>
          </a:stretch>
        </p:blipFill>
        <p:spPr>
          <a:xfrm>
            <a:off x="-1" y="0"/>
            <a:ext cx="9001125" cy="504031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advTm="1730">
    <p:fade/>
  </p:transition>
  <p:txStyles>
    <p:titleStyle>
      <a:lvl1pPr algn="ctr" defTabSz="802005" rtl="0" eaLnBrk="1" latinLnBrk="0" hangingPunct="1">
        <a:spcBef>
          <a:spcPct val="0"/>
        </a:spcBef>
        <a:buNone/>
        <a:defRPr sz="3900" kern="1200">
          <a:solidFill>
            <a:schemeClr val="tx1"/>
          </a:solidFill>
          <a:latin typeface="+mj-lt"/>
          <a:ea typeface="+mj-ea"/>
          <a:cs typeface="+mj-cs"/>
        </a:defRPr>
      </a:lvl1pPr>
    </p:titleStyle>
    <p:bodyStyle>
      <a:lvl1pPr marL="300990" indent="-300990" algn="l" defTabSz="80200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652145" indent="-250825" algn="l" defTabSz="802005"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180530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0662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258777" y="0"/>
            <a:ext cx="9259902" cy="5221430"/>
          </a:xfrm>
          <a:prstGeom prst="rect">
            <a:avLst/>
          </a:prstGeom>
        </p:spPr>
      </p:pic>
      <p:sp>
        <p:nvSpPr>
          <p:cNvPr id="15" name="文本框 66"/>
          <p:cNvSpPr txBox="1">
            <a:spLocks noChangeArrowheads="1"/>
          </p:cNvSpPr>
          <p:nvPr/>
        </p:nvSpPr>
        <p:spPr bwMode="auto">
          <a:xfrm>
            <a:off x="745490" y="1623060"/>
            <a:ext cx="5772785" cy="344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defTabSz="685800">
              <a:lnSpc>
                <a:spcPct val="130000"/>
              </a:lnSpc>
              <a:defRPr/>
            </a:pPr>
            <a:endParaRPr lang="en-US" altLang="zh-CN" sz="900" dirty="0" smtClean="0">
              <a:latin typeface="Arial" panose="020B0604020202020204"/>
              <a:ea typeface="微软雅黑" panose="020B0503020204020204" pitchFamily="34" charset="-122"/>
              <a:cs typeface="Arial" panose="020B0604020202020204" pitchFamily="34" charset="0"/>
              <a:sym typeface="Arial" panose="020B0604020202020204"/>
            </a:endParaRPr>
          </a:p>
          <a:p>
            <a:pPr algn="ctr"/>
            <a:r>
              <a:rPr lang="en-US" altLang="zh-CN" sz="2800" dirty="0">
                <a:latin typeface="Arial" panose="020B0604020202020204"/>
                <a:ea typeface="微软雅黑" panose="020B0503020204020204" pitchFamily="34" charset="-122"/>
              </a:rPr>
              <a:t>Causal Evidence for a Role of Theta and Alpha</a:t>
            </a:r>
            <a:endParaRPr lang="en-US" altLang="zh-CN" sz="2800" dirty="0">
              <a:latin typeface="Arial" panose="020B0604020202020204"/>
              <a:ea typeface="微软雅黑" panose="020B0503020204020204" pitchFamily="34" charset="-122"/>
            </a:endParaRPr>
          </a:p>
          <a:p>
            <a:pPr algn="ctr"/>
            <a:r>
              <a:rPr lang="en-US" altLang="zh-CN" sz="2800" dirty="0">
                <a:latin typeface="Arial" panose="020B0604020202020204"/>
                <a:ea typeface="微软雅黑" panose="020B0503020204020204" pitchFamily="34" charset="-122"/>
              </a:rPr>
              <a:t>Oscillations in the Control of Working Memory</a:t>
            </a:r>
            <a:endParaRPr lang="en-US" altLang="zh-CN" sz="2800" dirty="0">
              <a:latin typeface="Arial" panose="020B0604020202020204"/>
              <a:ea typeface="微软雅黑" panose="020B0503020204020204" pitchFamily="34" charset="-122"/>
            </a:endParaRPr>
          </a:p>
          <a:p>
            <a:pPr algn="ctr"/>
            <a:endParaRPr lang="en-US" altLang="zh-CN" sz="2800" dirty="0" smtClean="0">
              <a:latin typeface="Arial" panose="020B0604020202020204"/>
              <a:ea typeface="微软雅黑" panose="020B0503020204020204" pitchFamily="34" charset="-122"/>
            </a:endParaRPr>
          </a:p>
          <a:p>
            <a:pPr algn="ctr" defTabSz="685800">
              <a:lnSpc>
                <a:spcPct val="130000"/>
              </a:lnSpc>
              <a:defRPr/>
            </a:pPr>
            <a:endParaRPr lang="en-US" altLang="zh-CN" sz="2000" dirty="0" smtClean="0">
              <a:latin typeface="Arial" panose="020B0604020202020204"/>
              <a:ea typeface="微软雅黑" panose="020B0503020204020204" pitchFamily="34" charset="-122"/>
              <a:sym typeface="Arial" panose="020B0604020202020204"/>
            </a:endParaRPr>
          </a:p>
          <a:p>
            <a:pPr algn="ctr" defTabSz="685800">
              <a:lnSpc>
                <a:spcPct val="130000"/>
              </a:lnSpc>
              <a:defRPr/>
            </a:pPr>
            <a:endParaRPr lang="en-US" altLang="zh-CN" dirty="0" smtClean="0">
              <a:latin typeface="Arial" panose="020B0604020202020204"/>
              <a:ea typeface="微软雅黑" panose="020B0503020204020204" pitchFamily="34" charset="-122"/>
              <a:sym typeface="Arial" panose="020B0604020202020204"/>
            </a:endParaRPr>
          </a:p>
          <a:p>
            <a:pPr algn="ctr" defTabSz="685800">
              <a:lnSpc>
                <a:spcPct val="130000"/>
              </a:lnSpc>
              <a:defRPr/>
            </a:pPr>
            <a:endParaRPr lang="zh-CN" altLang="en-US" dirty="0">
              <a:latin typeface="Arial" panose="020B0604020202020204"/>
              <a:ea typeface="微软雅黑" panose="020B0503020204020204" pitchFamily="34"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1730">
        <p14:gallery dir="l"/>
      </p:transition>
    </mc:Choice>
    <mc:Fallback>
      <p:transition spd="slow" advClick="0" advTm="17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type="lt">
                                    <p:tmPct val="0"/>
                                  </p:iterate>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a:xfrm>
            <a:off x="180340" y="144145"/>
            <a:ext cx="3139440" cy="5340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rPr>
              <a:t>fMRI and Region of Interest Localization</a:t>
            </a:r>
            <a:endPar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endParaRPr>
          </a:p>
        </p:txBody>
      </p:sp>
      <p:sp>
        <p:nvSpPr>
          <p:cNvPr id="3" name="文本框 2"/>
          <p:cNvSpPr txBox="1"/>
          <p:nvPr/>
        </p:nvSpPr>
        <p:spPr>
          <a:xfrm>
            <a:off x="669290" y="885825"/>
            <a:ext cx="7663180" cy="4154170"/>
          </a:xfrm>
          <a:prstGeom prst="rect">
            <a:avLst/>
          </a:prstGeom>
          <a:noFill/>
        </p:spPr>
        <p:txBody>
          <a:bodyPr wrap="square" rtlCol="0">
            <a:spAutoFit/>
          </a:bodyPr>
          <a:p>
            <a:r>
              <a:rPr lang="en-US" altLang="zh-CN" sz="2400" dirty="0">
                <a:latin typeface="Times New Roman" panose="02020603050405020304" pitchFamily="18" charset="0"/>
                <a:cs typeface="Times New Roman" panose="02020603050405020304" pitchFamily="18" charset="0"/>
              </a:rPr>
              <a:t>Same task as the behavioral screening session except with a fixed set size based on screening session.</a:t>
            </a:r>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4 conditions: </a:t>
            </a:r>
            <a:r>
              <a:rPr lang="en-US" altLang="zh-CN" sz="2400" b="1" dirty="0">
                <a:latin typeface="Times New Roman" panose="02020603050405020304" pitchFamily="18" charset="0"/>
                <a:cs typeface="Times New Roman" panose="02020603050405020304" pitchFamily="18" charset="0"/>
              </a:rPr>
              <a:t>probe</a:t>
            </a:r>
            <a:r>
              <a:rPr lang="en-US" altLang="zh-CN" sz="2400" dirty="0">
                <a:latin typeface="Times New Roman" panose="02020603050405020304" pitchFamily="18" charset="0"/>
                <a:cs typeface="Times New Roman" panose="02020603050405020304" pitchFamily="18" charset="0"/>
              </a:rPr>
              <a:t> ( left or right visual field) &amp; </a:t>
            </a:r>
            <a:r>
              <a:rPr lang="en-US" altLang="zh-CN" sz="2400" b="1" dirty="0">
                <a:latin typeface="Times New Roman" panose="02020603050405020304" pitchFamily="18" charset="0"/>
                <a:cs typeface="Times New Roman" panose="02020603050405020304" pitchFamily="18" charset="0"/>
              </a:rPr>
              <a:t>cue type</a:t>
            </a:r>
            <a:r>
              <a:rPr lang="en-US" altLang="zh-CN" sz="2400" dirty="0">
                <a:latin typeface="Times New Roman" panose="02020603050405020304" pitchFamily="18" charset="0"/>
                <a:cs typeface="Times New Roman" panose="02020603050405020304" pitchFamily="18" charset="0"/>
              </a:rPr>
              <a:t> (retro or neutral)</a:t>
            </a:r>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sym typeface="+mn-ea"/>
              </a:rPr>
              <a:t>Functional localization </a:t>
            </a:r>
            <a:r>
              <a:rPr lang="zh-CN" altLang="en-US" sz="2400" dirty="0">
                <a:latin typeface="Times New Roman" panose="02020603050405020304" pitchFamily="18" charset="0"/>
                <a:cs typeface="Times New Roman" panose="02020603050405020304" pitchFamily="18" charset="0"/>
                <a:sym typeface="+mn-ea"/>
              </a:rPr>
              <a:t>：</a:t>
            </a:r>
            <a:endParaRPr lang="en-US" altLang="zh-CN" sz="2400" dirty="0">
              <a:latin typeface="Times New Roman" panose="02020603050405020304" pitchFamily="18" charset="0"/>
              <a:cs typeface="Times New Roman" panose="02020603050405020304" pitchFamily="18" charset="0"/>
            </a:endParaRPr>
          </a:p>
          <a:p>
            <a:r>
              <a:rPr lang="en-US" altLang="zh-CN" sz="2400" dirty="0">
                <a:solidFill>
                  <a:srgbClr val="0070C0"/>
                </a:solidFill>
                <a:latin typeface="Times New Roman" panose="02020603050405020304" pitchFamily="18" charset="0"/>
                <a:cs typeface="Times New Roman" panose="02020603050405020304" pitchFamily="18" charset="0"/>
                <a:sym typeface="+mn-ea"/>
              </a:rPr>
              <a:t>  left middle frontal gyrus (MFG)</a:t>
            </a:r>
            <a:endParaRPr lang="en-US" altLang="zh-CN" sz="2400" dirty="0">
              <a:solidFill>
                <a:srgbClr val="0070C0"/>
              </a:solidFill>
              <a:latin typeface="Times New Roman" panose="02020603050405020304" pitchFamily="18" charset="0"/>
              <a:cs typeface="Times New Roman" panose="02020603050405020304" pitchFamily="18" charset="0"/>
            </a:endParaRPr>
          </a:p>
          <a:p>
            <a:r>
              <a:rPr lang="en-US" altLang="zh-CN" sz="2400" dirty="0">
                <a:solidFill>
                  <a:srgbClr val="0070C0"/>
                </a:solidFill>
                <a:latin typeface="Times New Roman" panose="02020603050405020304" pitchFamily="18" charset="0"/>
                <a:cs typeface="Times New Roman" panose="02020603050405020304" pitchFamily="18" charset="0"/>
                <a:sym typeface="+mn-ea"/>
              </a:rPr>
              <a:t>  left inferior intraparietal sulcus (IPS)</a:t>
            </a:r>
            <a:endParaRPr lang="en-US" altLang="zh-CN" sz="2400" dirty="0">
              <a:solidFill>
                <a:srgbClr val="0070C0"/>
              </a:solidFill>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1000">
        <p14:gallery dir="l"/>
      </p:transition>
    </mc:Choice>
    <mc:Fallback>
      <p:transition spd="slow" advClick="0" advTm="1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4098" y="359856"/>
            <a:ext cx="8497064" cy="4248590"/>
          </a:xfrm>
        </p:spPr>
        <p:txBody>
          <a:bodyPr>
            <a:noAutofit/>
          </a:bodyPr>
          <a:lstStyle/>
          <a:p>
            <a:pPr>
              <a:lnSpc>
                <a:spcPct val="120000"/>
              </a:lnSpc>
            </a:pPr>
            <a:endParaRPr kumimoji="1" lang="en-US" altLang="zh-CN" sz="1900" dirty="0">
              <a:latin typeface="Times New Roman" panose="02020603050405020304" pitchFamily="18" charset="0"/>
            </a:endParaRPr>
          </a:p>
          <a:p>
            <a:pPr>
              <a:lnSpc>
                <a:spcPct val="120000"/>
              </a:lnSpc>
            </a:pPr>
            <a:endParaRPr kumimoji="1" lang="en-US" altLang="zh-CN" sz="1900" dirty="0">
              <a:latin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795780" y="481330"/>
            <a:ext cx="5410200" cy="4077335"/>
          </a:xfrm>
          <a:prstGeom prst="rect">
            <a:avLst/>
          </a:prstGeom>
        </p:spPr>
      </p:pic>
    </p:spTree>
  </p:cSld>
  <p:clrMapOvr>
    <a:masterClrMapping/>
  </p:clrMapOvr>
  <p:transition spd="slow" advTm="1730">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AG{B)K4KWPOEH}Q~EG3`XN"/>
          <p:cNvPicPr>
            <a:picLocks noChangeAspect="1"/>
          </p:cNvPicPr>
          <p:nvPr>
            <p:ph idx="1"/>
            <p:custDataLst>
              <p:tags r:id="rId1"/>
            </p:custDataLst>
          </p:nvPr>
        </p:nvPicPr>
        <p:blipFill>
          <a:blip r:embed="rId2"/>
          <a:stretch>
            <a:fillRect/>
          </a:stretch>
        </p:blipFill>
        <p:spPr>
          <a:xfrm>
            <a:off x="793750" y="1200150"/>
            <a:ext cx="6953250" cy="3381375"/>
          </a:xfrm>
          <a:prstGeom prst="rect">
            <a:avLst/>
          </a:prstGeom>
        </p:spPr>
      </p:pic>
      <p:sp>
        <p:nvSpPr>
          <p:cNvPr id="5" name="Rectangle 5"/>
          <p:cNvSpPr/>
          <p:nvPr/>
        </p:nvSpPr>
        <p:spPr>
          <a:xfrm>
            <a:off x="180340" y="144145"/>
            <a:ext cx="2309495" cy="61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rPr>
              <a:t>Non-Invasive Brain Stimulation</a:t>
            </a:r>
            <a:endPar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endParaRPr>
          </a:p>
        </p:txBody>
      </p:sp>
    </p:spTree>
  </p:cSld>
  <p:clrMapOvr>
    <a:masterClrMapping/>
  </p:clrMapOvr>
  <p:transition spd="slow" advTm="1730">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a:xfrm>
            <a:off x="180975" y="144145"/>
            <a:ext cx="3139440" cy="5340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rPr>
              <a:t>Non-Invasive Brain Stimulation</a:t>
            </a:r>
            <a:endPar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endParaRPr>
          </a:p>
        </p:txBody>
      </p:sp>
      <p:pic>
        <p:nvPicPr>
          <p:cNvPr id="2" name="图片 2" descr="OM[)(_B`9WDRX~$7V}KMCA1"/>
          <p:cNvPicPr>
            <a:picLocks noChangeAspect="1"/>
          </p:cNvPicPr>
          <p:nvPr/>
        </p:nvPicPr>
        <p:blipFill>
          <a:blip r:embed="rId1"/>
          <a:stretch>
            <a:fillRect/>
          </a:stretch>
        </p:blipFill>
        <p:spPr>
          <a:xfrm>
            <a:off x="3521710" y="678180"/>
            <a:ext cx="4614545" cy="4072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1000">
        <p14:gallery dir="l"/>
      </p:transition>
    </mc:Choice>
    <mc:Fallback>
      <p:transition spd="slow" advClick="0" advTm="1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a:xfrm>
            <a:off x="252730" y="144145"/>
            <a:ext cx="3139440" cy="5340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rPr>
              <a:t>Non-Invasive Brain Stimulation</a:t>
            </a:r>
            <a:endPar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endParaRPr>
          </a:p>
        </p:txBody>
      </p:sp>
      <p:sp>
        <p:nvSpPr>
          <p:cNvPr id="3" name="文本框 2"/>
          <p:cNvSpPr txBox="1"/>
          <p:nvPr/>
        </p:nvSpPr>
        <p:spPr>
          <a:xfrm>
            <a:off x="564515" y="1021080"/>
            <a:ext cx="7983855" cy="3415030"/>
          </a:xfrm>
          <a:prstGeom prst="rect">
            <a:avLst/>
          </a:prstGeom>
          <a:noFill/>
        </p:spPr>
        <p:txBody>
          <a:bodyPr wrap="square" rtlCol="0" anchor="t">
            <a:spAutoFit/>
          </a:bodyPr>
          <a:p>
            <a:r>
              <a:rPr lang="zh-CN" altLang="en-US" sz="2400">
                <a:latin typeface="Times New Roman" panose="02020603050405020304" pitchFamily="18" charset="0"/>
                <a:cs typeface="Times New Roman" panose="02020603050405020304" pitchFamily="18" charset="0"/>
              </a:rPr>
              <a:t>TMS sessions had a </a:t>
            </a:r>
            <a:r>
              <a:rPr lang="zh-CN" altLang="en-US" sz="2400" b="1">
                <a:solidFill>
                  <a:schemeClr val="tx1"/>
                </a:solidFill>
                <a:latin typeface="Times New Roman" panose="02020603050405020304" pitchFamily="18" charset="0"/>
                <a:cs typeface="Times New Roman" panose="02020603050405020304" pitchFamily="18" charset="0"/>
              </a:rPr>
              <a:t>fixed set size</a:t>
            </a:r>
            <a:r>
              <a:rPr lang="zh-CN" altLang="en-US" sz="2400">
                <a:latin typeface="Times New Roman" panose="02020603050405020304" pitchFamily="18" charset="0"/>
                <a:cs typeface="Times New Roman" panose="02020603050405020304" pitchFamily="18" charset="0"/>
              </a:rPr>
              <a:t> and </a:t>
            </a:r>
            <a:r>
              <a:rPr lang="zh-CN" altLang="en-US" sz="2400" b="1">
                <a:solidFill>
                  <a:schemeClr val="tx1"/>
                </a:solidFill>
                <a:latin typeface="Times New Roman" panose="02020603050405020304" pitchFamily="18" charset="0"/>
                <a:cs typeface="Times New Roman" panose="02020603050405020304" pitchFamily="18" charset="0"/>
              </a:rPr>
              <a:t>only retro-cues</a:t>
            </a:r>
            <a:r>
              <a:rPr lang="en-US" altLang="zh-CN" sz="2400">
                <a:latin typeface="Times New Roman" panose="02020603050405020304" pitchFamily="18" charset="0"/>
                <a:cs typeface="Times New Roman" panose="02020603050405020304" pitchFamily="18" charset="0"/>
              </a:rPr>
              <a:t>.</a:t>
            </a:r>
            <a:endParaRPr lang="en-US" altLang="zh-CN" sz="2400">
              <a:latin typeface="Times New Roman" panose="02020603050405020304" pitchFamily="18" charset="0"/>
              <a:cs typeface="Times New Roman" panose="02020603050405020304" pitchFamily="18" charset="0"/>
            </a:endParaRPr>
          </a:p>
          <a:p>
            <a:endParaRPr lang="en-US" altLang="zh-CN" sz="2400">
              <a:latin typeface="Times New Roman" panose="02020603050405020304" pitchFamily="18" charset="0"/>
              <a:cs typeface="Times New Roman" panose="02020603050405020304" pitchFamily="18" charset="0"/>
            </a:endParaRPr>
          </a:p>
          <a:p>
            <a:r>
              <a:rPr lang="en-US" altLang="zh-CN" sz="2400">
                <a:latin typeface="Times New Roman" panose="02020603050405020304" pitchFamily="18" charset="0"/>
                <a:cs typeface="Times New Roman" panose="02020603050405020304" pitchFamily="18" charset="0"/>
              </a:rPr>
              <a:t>Two sessions:one session for each </a:t>
            </a:r>
            <a:r>
              <a:rPr lang="en-US" altLang="zh-CN" sz="2400" b="1">
                <a:latin typeface="Times New Roman" panose="02020603050405020304" pitchFamily="18" charset="0"/>
                <a:cs typeface="Times New Roman" panose="02020603050405020304" pitchFamily="18" charset="0"/>
              </a:rPr>
              <a:t>TMS site (MFG&amp; IPS)</a:t>
            </a:r>
            <a:r>
              <a:rPr lang="en-US" altLang="zh-CN" sz="2400">
                <a:latin typeface="Times New Roman" panose="02020603050405020304" pitchFamily="18" charset="0"/>
                <a:cs typeface="Times New Roman" panose="02020603050405020304" pitchFamily="18" charset="0"/>
              </a:rPr>
              <a:t>.</a:t>
            </a:r>
            <a:endParaRPr lang="en-US" altLang="zh-CN" sz="2400">
              <a:latin typeface="Times New Roman" panose="02020603050405020304" pitchFamily="18" charset="0"/>
              <a:cs typeface="Times New Roman" panose="02020603050405020304" pitchFamily="18" charset="0"/>
            </a:endParaRPr>
          </a:p>
          <a:p>
            <a:endParaRPr lang="en-US" altLang="zh-CN" sz="2400">
              <a:latin typeface="Times New Roman" panose="02020603050405020304" pitchFamily="18" charset="0"/>
              <a:cs typeface="Times New Roman" panose="02020603050405020304" pitchFamily="18" charset="0"/>
            </a:endParaRPr>
          </a:p>
          <a:p>
            <a:r>
              <a:rPr lang="zh-CN" altLang="en-US" sz="2400">
                <a:latin typeface="Times New Roman" panose="02020603050405020304" pitchFamily="18" charset="0"/>
                <a:cs typeface="Times New Roman" panose="02020603050405020304" pitchFamily="18" charset="0"/>
              </a:rPr>
              <a:t>Each TMS session contained eight blocks of 48 trials each with </a:t>
            </a:r>
            <a:r>
              <a:rPr lang="zh-CN" altLang="en-US" sz="2400" b="1">
                <a:latin typeface="Times New Roman" panose="02020603050405020304" pitchFamily="18" charset="0"/>
                <a:cs typeface="Times New Roman" panose="02020603050405020304" pitchFamily="18" charset="0"/>
              </a:rPr>
              <a:t>six conditions</a:t>
            </a:r>
            <a:r>
              <a:rPr lang="zh-CN" altLang="en-US" sz="2400">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theta TMS probe-right</a:t>
            </a:r>
            <a:r>
              <a:rPr lang="en-US" altLang="zh-CN" sz="2400">
                <a:latin typeface="Times New Roman" panose="02020603050405020304" pitchFamily="18" charset="0"/>
                <a:cs typeface="Times New Roman" panose="02020603050405020304" pitchFamily="18" charset="0"/>
              </a:rPr>
              <a:t>, </a:t>
            </a:r>
            <a:r>
              <a:rPr lang="zh-CN" altLang="en-US" sz="2400" b="1">
                <a:latin typeface="Times New Roman" panose="02020603050405020304" pitchFamily="18" charset="0"/>
                <a:cs typeface="Times New Roman" panose="02020603050405020304" pitchFamily="18" charset="0"/>
              </a:rPr>
              <a:t>alpha-TMS</a:t>
            </a:r>
            <a:r>
              <a:rPr lang="zh-CN" altLang="en-US" sz="2400">
                <a:latin typeface="Times New Roman" panose="02020603050405020304" pitchFamily="18" charset="0"/>
                <a:cs typeface="Times New Roman" panose="02020603050405020304" pitchFamily="18" charset="0"/>
              </a:rPr>
              <a:t> probe-right</a:t>
            </a:r>
            <a:r>
              <a:rPr lang="en-US" altLang="zh-CN" sz="2400">
                <a:latin typeface="Times New Roman" panose="02020603050405020304" pitchFamily="18" charset="0"/>
                <a:cs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arrhythmic-TMS</a:t>
            </a:r>
            <a:r>
              <a:rPr lang="zh-CN" altLang="en-US" sz="2400">
                <a:latin typeface="Times New Roman" panose="02020603050405020304" pitchFamily="18" charset="0"/>
                <a:cs typeface="Times New Roman" panose="02020603050405020304" pitchFamily="18" charset="0"/>
              </a:rPr>
              <a:t> probe right, </a:t>
            </a:r>
            <a:r>
              <a:rPr lang="zh-CN" altLang="en-US" sz="2400" b="1">
                <a:latin typeface="Times New Roman" panose="02020603050405020304" pitchFamily="18" charset="0"/>
                <a:cs typeface="Times New Roman" panose="02020603050405020304" pitchFamily="18" charset="0"/>
              </a:rPr>
              <a:t>theta-TMS probe-left</a:t>
            </a:r>
            <a:r>
              <a:rPr lang="zh-CN" altLang="en-US" sz="2400">
                <a:latin typeface="Times New Roman" panose="02020603050405020304" pitchFamily="18" charset="0"/>
                <a:cs typeface="Times New Roman" panose="02020603050405020304" pitchFamily="18" charset="0"/>
              </a:rPr>
              <a:t>, </a:t>
            </a:r>
            <a:r>
              <a:rPr lang="zh-CN" altLang="en-US" sz="2400" b="1">
                <a:latin typeface="Times New Roman" panose="02020603050405020304" pitchFamily="18" charset="0"/>
                <a:cs typeface="Times New Roman" panose="02020603050405020304" pitchFamily="18" charset="0"/>
              </a:rPr>
              <a:t>alpha TMS </a:t>
            </a:r>
            <a:r>
              <a:rPr lang="zh-CN" altLang="en-US" sz="2400">
                <a:latin typeface="Times New Roman" panose="02020603050405020304" pitchFamily="18" charset="0"/>
                <a:cs typeface="Times New Roman" panose="02020603050405020304" pitchFamily="18" charset="0"/>
              </a:rPr>
              <a:t>probe-left</a:t>
            </a:r>
            <a:r>
              <a:rPr lang="zh-CN" altLang="en-US" sz="2400">
                <a:latin typeface="Times New Roman" panose="02020603050405020304" pitchFamily="18" charset="0"/>
                <a:cs typeface="Times New Roman" panose="02020603050405020304" pitchFamily="18" charset="0"/>
              </a:rPr>
              <a:t>, and </a:t>
            </a:r>
            <a:r>
              <a:rPr lang="zh-CN" altLang="en-US" sz="2400" b="1">
                <a:latin typeface="Times New Roman" panose="02020603050405020304" pitchFamily="18" charset="0"/>
                <a:cs typeface="Times New Roman" panose="02020603050405020304" pitchFamily="18" charset="0"/>
              </a:rPr>
              <a:t>arrhythmic-TMS</a:t>
            </a:r>
            <a:r>
              <a:rPr lang="zh-CN" altLang="en-US" sz="2400">
                <a:latin typeface="Times New Roman" panose="02020603050405020304" pitchFamily="18" charset="0"/>
                <a:cs typeface="Times New Roman" panose="02020603050405020304" pitchFamily="18" charset="0"/>
              </a:rPr>
              <a:t> probe-left</a:t>
            </a:r>
            <a:r>
              <a:rPr lang="en-US" altLang="zh-CN" sz="2400">
                <a:latin typeface="Times New Roman" panose="02020603050405020304" pitchFamily="18" charset="0"/>
                <a:cs typeface="Times New Roman" panose="02020603050405020304" pitchFamily="18" charset="0"/>
              </a:rPr>
              <a:t>.</a:t>
            </a:r>
            <a:endParaRPr lang="zh-CN" altLang="en-US" sz="2400">
              <a:latin typeface="Times New Roman" panose="02020603050405020304" pitchFamily="18" charset="0"/>
              <a:cs typeface="Times New Roman" panose="02020603050405020304" pitchFamily="18" charset="0"/>
            </a:endParaRPr>
          </a:p>
          <a:p>
            <a:endParaRPr lang="zh-CN" altLang="en-US"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1000">
        <p14:gallery dir="l"/>
      </p:transition>
    </mc:Choice>
    <mc:Fallback>
      <p:transition spd="slow" advClick="0" advTm="1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p:nvPr/>
        </p:nvSpPr>
        <p:spPr>
          <a:xfrm>
            <a:off x="252090" y="143892"/>
            <a:ext cx="2880320"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rPr>
              <a:t>Primary Data Analysis</a:t>
            </a:r>
            <a:endParaRPr lang="zh-CN" alt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endParaRPr>
          </a:p>
        </p:txBody>
      </p:sp>
      <p:sp>
        <p:nvSpPr>
          <p:cNvPr id="3" name="文本框 2"/>
          <p:cNvSpPr txBox="1"/>
          <p:nvPr/>
        </p:nvSpPr>
        <p:spPr>
          <a:xfrm>
            <a:off x="1235710" y="1171575"/>
            <a:ext cx="7028180" cy="2553335"/>
          </a:xfrm>
          <a:prstGeom prst="rect">
            <a:avLst/>
          </a:prstGeom>
          <a:noFill/>
        </p:spPr>
        <p:txBody>
          <a:bodyPr wrap="square" rtlCol="0" anchor="t">
            <a:spAutoFit/>
          </a:bodyPr>
          <a:p>
            <a:pPr indent="0">
              <a:buFont typeface="Arial" panose="020B0604020202020204" pitchFamily="34" charset="0"/>
              <a:buNone/>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K=S*(H-F)/(1-F) </a:t>
            </a: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744220" lvl="1" indent="-342900">
              <a:buFont typeface="Arial" panose="020B0604020202020204" pitchFamily="34" charset="0"/>
              <a:buChar char="•"/>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S is memory load</a:t>
            </a: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744220" lvl="1" indent="-342900">
              <a:buFont typeface="Arial" panose="020B0604020202020204" pitchFamily="34" charset="0"/>
              <a:buChar char="•"/>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H stands for the hit rate</a:t>
            </a: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744220" lvl="1" indent="-342900">
              <a:buFont typeface="Arial" panose="020B0604020202020204" pitchFamily="34" charset="0"/>
              <a:buChar char="•"/>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F is for the false alarm rate</a:t>
            </a: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744220" lvl="1" indent="-342900">
              <a:buFont typeface="Arial" panose="020B0604020202020204" pitchFamily="34" charset="0"/>
              <a:buChar char="•"/>
            </a:pPr>
            <a:endParaRPr lang="zh-CN" altLang="en-US" sz="2000"/>
          </a:p>
          <a:p>
            <a:pPr lvl="0" indent="0">
              <a:buFont typeface="Arial" panose="020B0604020202020204" pitchFamily="34" charset="0"/>
              <a:buNone/>
            </a:pPr>
            <a:r>
              <a:rPr lang="en-US" altLang="zh-CN" sz="2000">
                <a:sym typeface="+mn-ea"/>
              </a:rPr>
              <a:t>C</a:t>
            </a:r>
            <a:r>
              <a:rPr lang="zh-CN" altLang="en-US" sz="2000">
                <a:sym typeface="+mn-ea"/>
              </a:rPr>
              <a:t>apacity</a:t>
            </a:r>
            <a:r>
              <a:rPr lang="en-US" altLang="zh-CN" sz="2000">
                <a:sym typeface="+mn-ea"/>
              </a:rPr>
              <a:t>(K) </a:t>
            </a:r>
            <a:r>
              <a:rPr lang="zh-CN" altLang="en-US" sz="2000">
                <a:sym typeface="+mn-ea"/>
              </a:rPr>
              <a:t> </a:t>
            </a:r>
            <a:r>
              <a:rPr lang="en-US" altLang="zh-CN" sz="2000">
                <a:sym typeface="+mn-ea"/>
              </a:rPr>
              <a:t>&amp; R</a:t>
            </a:r>
            <a:r>
              <a:rPr lang="zh-CN" altLang="en-US" sz="2000">
                <a:sym typeface="+mn-ea"/>
              </a:rPr>
              <a:t>esponse time</a:t>
            </a:r>
            <a:r>
              <a:rPr lang="en-US" altLang="zh-CN" sz="2000">
                <a:sym typeface="+mn-ea"/>
              </a:rPr>
              <a:t>: 2</a:t>
            </a:r>
            <a:r>
              <a:rPr lang="en-US" altLang="zh-CN" sz="2000"/>
              <a:t>(TMS site: MFG vs IPS)</a:t>
            </a:r>
            <a:r>
              <a:rPr lang="zh-CN" altLang="en-US" sz="2000"/>
              <a:t> </a:t>
            </a:r>
            <a:r>
              <a:rPr lang="en-US" altLang="zh-CN" sz="2000"/>
              <a:t>*</a:t>
            </a:r>
            <a:r>
              <a:rPr lang="zh-CN" altLang="en-US" sz="2000"/>
              <a:t> </a:t>
            </a:r>
            <a:r>
              <a:rPr lang="en-US" altLang="zh-CN" sz="2000"/>
              <a:t>2</a:t>
            </a:r>
            <a:r>
              <a:rPr lang="zh-CN" altLang="en-US" sz="2000"/>
              <a:t> (TMS frequency</a:t>
            </a:r>
            <a:r>
              <a:rPr lang="en-US" altLang="zh-CN" sz="2000"/>
              <a:t>: α vs θ</a:t>
            </a:r>
            <a:r>
              <a:rPr lang="zh-CN" altLang="en-US" sz="2000"/>
              <a:t>) repeated-measures analysis of variance (ANOVA) </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250" advClick="0" advTm="1000">
        <p14:gallery dir="l"/>
      </p:transition>
    </mc:Choice>
    <mc:Fallback>
      <p:transition spd="slow" advClick="0" advTm="1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5790" y="460375"/>
            <a:ext cx="8125460" cy="4215765"/>
          </a:xfrm>
          <a:prstGeom prst="rect">
            <a:avLst/>
          </a:prstGeom>
          <a:noFill/>
        </p:spPr>
        <p:txBody>
          <a:bodyPr wrap="square" rtlCol="0">
            <a:spAutoFit/>
          </a:bodyPr>
          <a:p>
            <a:r>
              <a:rPr lang="en-US" altLang="zh-CN" sz="2400" b="1">
                <a:latin typeface="Times New Roman" panose="02020603050405020304" pitchFamily="18" charset="0"/>
                <a:cs typeface="Times New Roman" panose="02020603050405020304" pitchFamily="18" charset="0"/>
              </a:rPr>
              <a:t>Frequency specific effects of  TMS</a:t>
            </a:r>
            <a:r>
              <a:rPr lang="en-US" altLang="zh-CN" sz="2400">
                <a:latin typeface="Times New Roman" panose="02020603050405020304" pitchFamily="18" charset="0"/>
                <a:cs typeface="Times New Roman" panose="02020603050405020304" pitchFamily="18" charset="0"/>
              </a:rPr>
              <a:t> for conditions</a:t>
            </a:r>
            <a:r>
              <a:rPr lang="en-US" altLang="zh-CN" sz="2400" b="1">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 theta and alpha oscillation to be driven by the retro-cue.</a:t>
            </a:r>
            <a:endParaRPr lang="en-US" altLang="zh-CN" sz="2400">
              <a:latin typeface="Times New Roman" panose="02020603050405020304" pitchFamily="18" charset="0"/>
              <a:cs typeface="Times New Roman" panose="02020603050405020304" pitchFamily="18" charset="0"/>
            </a:endParaRPr>
          </a:p>
          <a:p>
            <a:endParaRPr lang="en-US" altLang="zh-CN" sz="2000" b="1">
              <a:latin typeface="Times New Roman" panose="02020603050405020304" pitchFamily="18" charset="0"/>
              <a:cs typeface="Times New Roman" panose="02020603050405020304" pitchFamily="18" charset="0"/>
            </a:endParaRPr>
          </a:p>
          <a:p>
            <a:pPr lvl="1"/>
            <a:r>
              <a:rPr lang="en-US" altLang="zh-CN" sz="2000" b="1">
                <a:latin typeface="Times New Roman" panose="02020603050405020304" pitchFamily="18" charset="0"/>
                <a:cs typeface="Times New Roman" panose="02020603050405020304" pitchFamily="18" charset="0"/>
              </a:rPr>
              <a:t>Matched condition</a:t>
            </a:r>
            <a:r>
              <a:rPr lang="en-US" altLang="zh-CN" sz="2000">
                <a:latin typeface="Times New Roman" panose="02020603050405020304" pitchFamily="18" charset="0"/>
                <a:cs typeface="Times New Roman" panose="02020603050405020304" pitchFamily="18" charset="0"/>
              </a:rPr>
              <a:t>: </a:t>
            </a:r>
            <a:endParaRPr lang="en-US" altLang="zh-CN" sz="2000">
              <a:latin typeface="Times New Roman" panose="02020603050405020304" pitchFamily="18" charset="0"/>
              <a:cs typeface="Times New Roman" panose="02020603050405020304" pitchFamily="18" charset="0"/>
            </a:endParaRPr>
          </a:p>
          <a:p>
            <a:pPr marL="1144270" lvl="2" indent="-285750">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 theta TMS was applied to MFG when a retro-cue indicated that the contralateral WM representation was task relevant </a:t>
            </a:r>
            <a:endParaRPr lang="en-US" altLang="zh-CN" sz="2000">
              <a:latin typeface="Times New Roman" panose="02020603050405020304" pitchFamily="18" charset="0"/>
              <a:cs typeface="Times New Roman" panose="02020603050405020304" pitchFamily="18" charset="0"/>
            </a:endParaRPr>
          </a:p>
          <a:p>
            <a:pPr marL="1144270" lvl="2" indent="-285750">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 alpha TMS was applied to IPS when a retro-cue rendered the contralateral WM representation irrelevant</a:t>
            </a:r>
            <a:endParaRPr lang="en-US" altLang="zh-CN" sz="2000">
              <a:latin typeface="Times New Roman" panose="02020603050405020304" pitchFamily="18" charset="0"/>
              <a:cs typeface="Times New Roman" panose="02020603050405020304" pitchFamily="18" charset="0"/>
            </a:endParaRPr>
          </a:p>
          <a:p>
            <a:pPr lvl="2" indent="0">
              <a:buFont typeface="Arial" panose="020B0604020202020204" pitchFamily="34" charset="0"/>
              <a:buNone/>
            </a:pPr>
            <a:endParaRPr lang="en-US" altLang="zh-CN" sz="2000">
              <a:latin typeface="Times New Roman" panose="02020603050405020304" pitchFamily="18" charset="0"/>
              <a:cs typeface="Times New Roman" panose="02020603050405020304" pitchFamily="18" charset="0"/>
            </a:endParaRPr>
          </a:p>
          <a:p>
            <a:pPr lvl="1" indent="0">
              <a:buFont typeface="Arial" panose="020B0604020202020204" pitchFamily="34" charset="0"/>
              <a:buNone/>
            </a:pPr>
            <a:r>
              <a:rPr lang="en-US" altLang="zh-CN" sz="2000" b="1">
                <a:latin typeface="Times New Roman" panose="02020603050405020304" pitchFamily="18" charset="0"/>
                <a:cs typeface="Times New Roman" panose="02020603050405020304" pitchFamily="18" charset="0"/>
              </a:rPr>
              <a:t>Mismatched condition:</a:t>
            </a:r>
            <a:endParaRPr lang="en-US" altLang="zh-CN" sz="2000" b="1">
              <a:latin typeface="Times New Roman" panose="02020603050405020304" pitchFamily="18" charset="0"/>
              <a:cs typeface="Times New Roman" panose="02020603050405020304" pitchFamily="18" charset="0"/>
            </a:endParaRPr>
          </a:p>
          <a:p>
            <a:pPr marL="1144270" lvl="2" indent="-285750">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alpha TMS to MFG and theta TMS to IPS when the contralateral representation was relevant or irrelevant </a:t>
            </a:r>
            <a:endParaRPr lang="en-US" altLang="zh-CN" sz="2000">
              <a:latin typeface="Times New Roman" panose="02020603050405020304" pitchFamily="18" charset="0"/>
              <a:cs typeface="Times New Roman" panose="02020603050405020304" pitchFamily="18" charset="0"/>
            </a:endParaRPr>
          </a:p>
          <a:p>
            <a:pPr lvl="0" indent="0">
              <a:buFont typeface="Arial" panose="020B0604020202020204" pitchFamily="34" charset="0"/>
              <a:buNone/>
            </a:pPr>
            <a:endParaRPr lang="en-US" altLang="zh-CN" sz="2000">
              <a:latin typeface="Times New Roman" panose="02020603050405020304" pitchFamily="18" charset="0"/>
              <a:cs typeface="Times New Roman" panose="02020603050405020304" pitchFamily="18" charset="0"/>
            </a:endParaRPr>
          </a:p>
        </p:txBody>
      </p:sp>
    </p:spTree>
  </p:cSld>
  <p:clrMapOvr>
    <a:masterClrMapping/>
  </p:clrMapOvr>
  <p:transition spd="slow" advTm="1730">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p:nvPr/>
        </p:nvSpPr>
        <p:spPr>
          <a:xfrm>
            <a:off x="180335" y="143892"/>
            <a:ext cx="2880320"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rPr>
              <a:t>Primary Data Analysis</a:t>
            </a:r>
            <a:endParaRPr lang="zh-CN" alt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endParaRPr>
          </a:p>
        </p:txBody>
      </p:sp>
      <p:sp>
        <p:nvSpPr>
          <p:cNvPr id="3" name="文本框 2"/>
          <p:cNvSpPr txBox="1"/>
          <p:nvPr/>
        </p:nvSpPr>
        <p:spPr>
          <a:xfrm>
            <a:off x="664210" y="1165225"/>
            <a:ext cx="7454265" cy="2306955"/>
          </a:xfrm>
          <a:prstGeom prst="rect">
            <a:avLst/>
          </a:prstGeom>
          <a:noFill/>
        </p:spPr>
        <p:txBody>
          <a:bodyPr wrap="square" rtlCol="0" anchor="t">
            <a:spAutoFit/>
          </a:bodyPr>
          <a:p>
            <a:pPr indent="0">
              <a:buFont typeface="Arial" panose="020B0604020202020204" pitchFamily="34" charset="0"/>
              <a:buNone/>
            </a:pPr>
            <a:r>
              <a:rPr lang="en-US" altLang="zh-CN" sz="2400">
                <a:latin typeface="Times New Roman" panose="02020603050405020304" pitchFamily="18" charset="0"/>
                <a:cs typeface="Times New Roman" panose="02020603050405020304" pitchFamily="18" charset="0"/>
              </a:rPr>
              <a:t>H</a:t>
            </a:r>
            <a:r>
              <a:rPr lang="zh-CN" altLang="en-US" sz="2400">
                <a:latin typeface="Times New Roman" panose="02020603050405020304" pitchFamily="18" charset="0"/>
                <a:cs typeface="Times New Roman" panose="02020603050405020304" pitchFamily="18" charset="0"/>
              </a:rPr>
              <a:t>ypothesi</a:t>
            </a:r>
            <a:r>
              <a:rPr lang="en-US" altLang="zh-CN" sz="2400">
                <a:latin typeface="Times New Roman" panose="02020603050405020304" pitchFamily="18" charset="0"/>
                <a:cs typeface="Times New Roman" panose="02020603050405020304" pitchFamily="18" charset="0"/>
              </a:rPr>
              <a:t>s:</a:t>
            </a:r>
            <a:r>
              <a:rPr lang="zh-CN" altLang="en-US" sz="2400">
                <a:latin typeface="Times New Roman" panose="02020603050405020304" pitchFamily="18" charset="0"/>
                <a:cs typeface="Times New Roman" panose="02020603050405020304" pitchFamily="18" charset="0"/>
              </a:rPr>
              <a:t> an interaction between TMS site and TMS frequency such that</a:t>
            </a:r>
            <a:r>
              <a:rPr lang="zh-CN" altLang="en-US" sz="2400" b="1">
                <a:latin typeface="Times New Roman" panose="02020603050405020304" pitchFamily="18" charset="0"/>
                <a:cs typeface="Times New Roman" panose="02020603050405020304" pitchFamily="18" charset="0"/>
              </a:rPr>
              <a:t> TMS frequency matched to the TMS site</a:t>
            </a:r>
            <a:r>
              <a:rPr lang="zh-CN" altLang="en-US" sz="2400">
                <a:latin typeface="Times New Roman" panose="02020603050405020304" pitchFamily="18" charset="0"/>
                <a:cs typeface="Times New Roman" panose="02020603050405020304" pitchFamily="18" charset="0"/>
              </a:rPr>
              <a:t> (</a:t>
            </a:r>
            <a:r>
              <a:rPr lang="zh-CN" altLang="en-US" sz="2400" b="1">
                <a:latin typeface="Times New Roman" panose="02020603050405020304" pitchFamily="18" charset="0"/>
                <a:cs typeface="Times New Roman" panose="02020603050405020304" pitchFamily="18" charset="0"/>
              </a:rPr>
              <a:t>theta for MFG, and alpha for IPS</a:t>
            </a:r>
            <a:r>
              <a:rPr lang="zh-CN" altLang="en-US" sz="2400">
                <a:latin typeface="Times New Roman" panose="02020603050405020304" pitchFamily="18" charset="0"/>
                <a:cs typeface="Times New Roman" panose="02020603050405020304" pitchFamily="18" charset="0"/>
              </a:rPr>
              <a:t>) would increase performance relative to when the TMS frequency was </a:t>
            </a:r>
            <a:r>
              <a:rPr lang="zh-CN" altLang="en-US" sz="2400" b="1">
                <a:solidFill>
                  <a:schemeClr val="tx1"/>
                </a:solidFill>
                <a:latin typeface="Times New Roman" panose="02020603050405020304" pitchFamily="18" charset="0"/>
                <a:cs typeface="Times New Roman" panose="02020603050405020304" pitchFamily="18" charset="0"/>
              </a:rPr>
              <a:t>mismatched </a:t>
            </a:r>
            <a:r>
              <a:rPr lang="zh-CN" altLang="en-US" sz="2400">
                <a:latin typeface="Times New Roman" panose="02020603050405020304" pitchFamily="18" charset="0"/>
                <a:cs typeface="Times New Roman" panose="02020603050405020304" pitchFamily="18" charset="0"/>
              </a:rPr>
              <a:t>to the TMS site (</a:t>
            </a:r>
            <a:r>
              <a:rPr lang="zh-CN" altLang="en-US" sz="2400" b="1">
                <a:latin typeface="Times New Roman" panose="02020603050405020304" pitchFamily="18" charset="0"/>
                <a:cs typeface="Times New Roman" panose="02020603050405020304" pitchFamily="18" charset="0"/>
              </a:rPr>
              <a:t>alpha for MFG, and theta for IPS</a:t>
            </a:r>
            <a:r>
              <a:rPr lang="zh-CN" altLang="en-US" sz="2400">
                <a:latin typeface="Times New Roman" panose="02020603050405020304" pitchFamily="18" charset="0"/>
                <a:cs typeface="Times New Roman" panose="02020603050405020304" pitchFamily="18" charset="0"/>
              </a:rPr>
              <a:t>).</a:t>
            </a:r>
            <a:endParaRPr lang="zh-CN" altLang="en-US"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1000">
        <p14:gallery dir="l"/>
      </p:transition>
    </mc:Choice>
    <mc:Fallback>
      <p:transition spd="slow" advClick="0" advTm="1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6106" y="935936"/>
            <a:ext cx="8353046" cy="3600400"/>
          </a:xfrm>
        </p:spPr>
        <p:txBody>
          <a:bodyPr>
            <a:normAutofit/>
          </a:bodyPr>
          <a:lstStyle/>
          <a:p>
            <a:pPr marL="0" indent="0">
              <a:buNone/>
            </a:pPr>
            <a:endParaRPr lang="en-US" altLang="zh-CN" sz="2000" dirty="0" smtClean="0">
              <a:latin typeface="Times New Roman" panose="02020603050405020304" pitchFamily="18" charset="0"/>
              <a:ea typeface="宋体" panose="02010600030101010101" pitchFamily="2" charset="-122"/>
              <a:cs typeface="Arial" panose="020B0604020202020204" pitchFamily="34" charset="0"/>
            </a:endParaRPr>
          </a:p>
          <a:p>
            <a:pPr marL="0" indent="0">
              <a:buNone/>
            </a:pPr>
            <a:endParaRPr lang="en-US" altLang="zh-CN" sz="1500" dirty="0" smtClean="0">
              <a:latin typeface="Times New Roman" panose="02020603050405020304" pitchFamily="18" charset="0"/>
              <a:ea typeface="宋体" panose="02010600030101010101"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526415" y="1054735"/>
            <a:ext cx="7948295" cy="3481705"/>
          </a:xfrm>
          <a:prstGeom prst="rect">
            <a:avLst/>
          </a:prstGeom>
        </p:spPr>
      </p:pic>
      <p:sp>
        <p:nvSpPr>
          <p:cNvPr id="5" name="Rectangle 5"/>
          <p:cNvSpPr/>
          <p:nvPr/>
        </p:nvSpPr>
        <p:spPr>
          <a:xfrm>
            <a:off x="180340" y="144145"/>
            <a:ext cx="2346960" cy="504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rPr>
              <a:t>Exploratory control analysis</a:t>
            </a:r>
            <a:endPar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endParaRPr>
          </a:p>
        </p:txBody>
      </p:sp>
    </p:spTree>
  </p:cSld>
  <p:clrMapOvr>
    <a:masterClrMapping/>
  </p:clrMapOvr>
  <p:transition spd="slow" advTm="1730">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p:nvPr/>
        </p:nvSpPr>
        <p:spPr>
          <a:xfrm>
            <a:off x="180335" y="143892"/>
            <a:ext cx="3096311" cy="64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rPr>
              <a:t>Brain-Behavior Correlation Analyses</a:t>
            </a:r>
            <a:endPar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endParaRPr>
          </a:p>
        </p:txBody>
      </p:sp>
      <p:sp>
        <p:nvSpPr>
          <p:cNvPr id="2" name="文本框 1"/>
          <p:cNvSpPr txBox="1"/>
          <p:nvPr/>
        </p:nvSpPr>
        <p:spPr>
          <a:xfrm>
            <a:off x="621665" y="935355"/>
            <a:ext cx="7985760" cy="4276725"/>
          </a:xfrm>
          <a:prstGeom prst="rect">
            <a:avLst/>
          </a:prstGeom>
          <a:noFill/>
        </p:spPr>
        <p:txBody>
          <a:bodyPr wrap="square" rtlCol="0" anchor="t">
            <a:spAutoFit/>
          </a:bodyPr>
          <a:p>
            <a:r>
              <a:rPr lang="en-US" altLang="zh-CN" sz="2400">
                <a:sym typeface="+mn-ea"/>
              </a:rPr>
              <a:t>MFG ROI: the </a:t>
            </a:r>
            <a:r>
              <a:rPr lang="en-US" altLang="zh-CN" sz="2400">
                <a:solidFill>
                  <a:srgbClr val="0070C0"/>
                </a:solidFill>
                <a:latin typeface="Times New Roman" panose="02020603050405020304" pitchFamily="18" charset="0"/>
                <a:cs typeface="Times New Roman" panose="02020603050405020304" pitchFamily="18" charset="0"/>
                <a:sym typeface="+mn-ea"/>
              </a:rPr>
              <a:t>retro-cue probe right</a:t>
            </a:r>
            <a:r>
              <a:rPr lang="en-US" altLang="zh-CN" sz="2400">
                <a:sym typeface="+mn-ea"/>
              </a:rPr>
              <a:t> condition minus the </a:t>
            </a:r>
            <a:r>
              <a:rPr lang="en-US" altLang="zh-CN" sz="2400">
                <a:solidFill>
                  <a:srgbClr val="0070C0"/>
                </a:solidFill>
                <a:latin typeface="Times New Roman" panose="02020603050405020304" pitchFamily="18" charset="0"/>
                <a:cs typeface="Times New Roman" panose="02020603050405020304" pitchFamily="18" charset="0"/>
                <a:sym typeface="+mn-ea"/>
              </a:rPr>
              <a:t>neutral-cue probe right </a:t>
            </a:r>
            <a:r>
              <a:rPr lang="en-US" altLang="zh-CN" sz="2400">
                <a:sym typeface="+mn-ea"/>
              </a:rPr>
              <a:t>condition. </a:t>
            </a:r>
            <a:endParaRPr lang="en-US" altLang="zh-CN" sz="2400">
              <a:sym typeface="+mn-ea"/>
            </a:endParaRPr>
          </a:p>
          <a:p>
            <a:endParaRPr lang="en-US" altLang="zh-CN" sz="2400">
              <a:sym typeface="+mn-ea"/>
            </a:endParaRPr>
          </a:p>
          <a:p>
            <a:r>
              <a:rPr lang="en-US" altLang="zh-CN" sz="2400">
                <a:sym typeface="+mn-ea"/>
              </a:rPr>
              <a:t>IPS ROI: the </a:t>
            </a:r>
            <a:r>
              <a:rPr lang="en-US" altLang="zh-CN" sz="2400">
                <a:solidFill>
                  <a:srgbClr val="0070C0"/>
                </a:solidFill>
                <a:latin typeface="Times New Roman" panose="02020603050405020304" pitchFamily="18" charset="0"/>
                <a:cs typeface="Times New Roman" panose="02020603050405020304" pitchFamily="18" charset="0"/>
                <a:sym typeface="+mn-ea"/>
              </a:rPr>
              <a:t>retro-cue probe left</a:t>
            </a:r>
            <a:r>
              <a:rPr lang="en-US" altLang="zh-CN" sz="2400">
                <a:sym typeface="+mn-ea"/>
              </a:rPr>
              <a:t> condition minus the </a:t>
            </a:r>
            <a:r>
              <a:rPr lang="en-US" altLang="zh-CN" sz="2400">
                <a:solidFill>
                  <a:srgbClr val="0070C0"/>
                </a:solidFill>
                <a:latin typeface="Times New Roman" panose="02020603050405020304" pitchFamily="18" charset="0"/>
                <a:cs typeface="Times New Roman" panose="02020603050405020304" pitchFamily="18" charset="0"/>
                <a:sym typeface="+mn-ea"/>
              </a:rPr>
              <a:t>neutral-cue probe</a:t>
            </a:r>
            <a:r>
              <a:rPr lang="en-US" altLang="zh-CN" sz="2400">
                <a:sym typeface="+mn-ea"/>
              </a:rPr>
              <a:t> </a:t>
            </a:r>
            <a:r>
              <a:rPr lang="en-US" altLang="zh-CN" sz="2400">
                <a:solidFill>
                  <a:srgbClr val="0070C0"/>
                </a:solidFill>
                <a:latin typeface="Times New Roman" panose="02020603050405020304" pitchFamily="18" charset="0"/>
                <a:cs typeface="Times New Roman" panose="02020603050405020304" pitchFamily="18" charset="0"/>
                <a:sym typeface="+mn-ea"/>
              </a:rPr>
              <a:t>left </a:t>
            </a:r>
            <a:r>
              <a:rPr lang="en-US" altLang="zh-CN" sz="2400">
                <a:sym typeface="+mn-ea"/>
              </a:rPr>
              <a:t>condition.</a:t>
            </a:r>
            <a:endParaRPr lang="en-US" altLang="zh-CN" sz="2400"/>
          </a:p>
          <a:p>
            <a:endParaRPr lang="en-US" altLang="zh-CN" sz="2400">
              <a:latin typeface="Times New Roman" panose="02020603050405020304" pitchFamily="18" charset="0"/>
              <a:cs typeface="Times New Roman" panose="02020603050405020304" pitchFamily="18" charset="0"/>
            </a:endParaRPr>
          </a:p>
          <a:p>
            <a:r>
              <a:rPr lang="en-US" altLang="zh-CN" sz="2400">
                <a:solidFill>
                  <a:srgbClr val="0070C0"/>
                </a:solidFill>
                <a:latin typeface="Times New Roman" panose="02020603050405020304" pitchFamily="18" charset="0"/>
                <a:cs typeface="Times New Roman" panose="02020603050405020304" pitchFamily="18" charset="0"/>
              </a:rPr>
              <a:t>Brain activity </a:t>
            </a:r>
            <a:r>
              <a:rPr lang="en-US" altLang="zh-CN" sz="2400">
                <a:latin typeface="Times New Roman" panose="02020603050405020304" pitchFamily="18" charset="0"/>
                <a:cs typeface="Times New Roman" panose="02020603050405020304" pitchFamily="18" charset="0"/>
              </a:rPr>
              <a:t>were  correlated </a:t>
            </a:r>
            <a:r>
              <a:rPr lang="en-US" altLang="zh-CN" sz="2400">
                <a:solidFill>
                  <a:schemeClr val="tx1"/>
                </a:solidFill>
                <a:latin typeface="Times New Roman" panose="02020603050405020304" pitchFamily="18" charset="0"/>
                <a:cs typeface="Times New Roman" panose="02020603050405020304" pitchFamily="18" charset="0"/>
              </a:rPr>
              <a:t>with</a:t>
            </a:r>
            <a:r>
              <a:rPr lang="en-US" altLang="zh-CN" sz="2400">
                <a:solidFill>
                  <a:srgbClr val="0070C0"/>
                </a:solidFill>
                <a:latin typeface="Times New Roman" panose="02020603050405020304" pitchFamily="18" charset="0"/>
                <a:cs typeface="Times New Roman" panose="02020603050405020304" pitchFamily="18" charset="0"/>
              </a:rPr>
              <a:t> </a:t>
            </a:r>
            <a:r>
              <a:rPr lang="en-US" altLang="zh-CN" sz="2400">
                <a:latin typeface="Times New Roman" panose="02020603050405020304" pitchFamily="18" charset="0"/>
                <a:cs typeface="Times New Roman" panose="02020603050405020304" pitchFamily="18" charset="0"/>
              </a:rPr>
              <a:t>specific </a:t>
            </a:r>
            <a:r>
              <a:rPr lang="en-US" altLang="zh-CN" sz="2400">
                <a:solidFill>
                  <a:srgbClr val="0070C0"/>
                </a:solidFill>
                <a:latin typeface="Times New Roman" panose="02020603050405020304" pitchFamily="18" charset="0"/>
                <a:cs typeface="Times New Roman" panose="02020603050405020304" pitchFamily="18" charset="0"/>
              </a:rPr>
              <a:t>TMS effects</a:t>
            </a:r>
            <a:r>
              <a:rPr lang="en-US" altLang="zh-CN" sz="2400">
                <a:latin typeface="Times New Roman" panose="02020603050405020304" pitchFamily="18" charset="0"/>
                <a:cs typeface="Times New Roman" panose="02020603050405020304" pitchFamily="18" charset="0"/>
              </a:rPr>
              <a:t>: </a:t>
            </a:r>
            <a:r>
              <a:rPr lang="en-US" altLang="zh-CN" sz="2400">
                <a:solidFill>
                  <a:srgbClr val="0070C0"/>
                </a:solidFill>
                <a:latin typeface="Times New Roman" panose="02020603050405020304" pitchFamily="18" charset="0"/>
                <a:cs typeface="Times New Roman" panose="02020603050405020304" pitchFamily="18" charset="0"/>
              </a:rPr>
              <a:t>activity in the MFG ROI </a:t>
            </a:r>
            <a:r>
              <a:rPr lang="en-US" altLang="zh-CN" sz="2400">
                <a:latin typeface="Times New Roman" panose="02020603050405020304" pitchFamily="18" charset="0"/>
                <a:cs typeface="Times New Roman" panose="02020603050405020304" pitchFamily="18" charset="0"/>
              </a:rPr>
              <a:t>was correlated with </a:t>
            </a:r>
            <a:r>
              <a:rPr lang="en-US" altLang="zh-CN" sz="2400">
                <a:solidFill>
                  <a:srgbClr val="0070C0"/>
                </a:solidFill>
                <a:latin typeface="Times New Roman" panose="02020603050405020304" pitchFamily="18" charset="0"/>
                <a:cs typeface="Times New Roman" panose="02020603050405020304" pitchFamily="18" charset="0"/>
              </a:rPr>
              <a:t>the behavioral effects</a:t>
            </a:r>
            <a:r>
              <a:rPr lang="en-US" altLang="zh-CN" sz="2400">
                <a:latin typeface="Times New Roman" panose="02020603050405020304" pitchFamily="18" charset="0"/>
                <a:cs typeface="Times New Roman" panose="02020603050405020304" pitchFamily="18" charset="0"/>
              </a:rPr>
              <a:t> of</a:t>
            </a:r>
            <a:r>
              <a:rPr lang="en-US" altLang="zh-CN" sz="2400">
                <a:solidFill>
                  <a:srgbClr val="0070C0"/>
                </a:solidFill>
                <a:latin typeface="Times New Roman" panose="02020603050405020304" pitchFamily="18" charset="0"/>
                <a:cs typeface="Times New Roman" panose="02020603050405020304" pitchFamily="18" charset="0"/>
              </a:rPr>
              <a:t> theta-TMS to MFG </a:t>
            </a:r>
            <a:r>
              <a:rPr lang="en-US" altLang="zh-CN" sz="2400">
                <a:solidFill>
                  <a:schemeClr val="tx1"/>
                </a:solidFill>
                <a:latin typeface="Times New Roman" panose="02020603050405020304" pitchFamily="18" charset="0"/>
                <a:cs typeface="Times New Roman" panose="02020603050405020304" pitchFamily="18" charset="0"/>
              </a:rPr>
              <a:t>for retro-cue probe right</a:t>
            </a:r>
            <a:r>
              <a:rPr lang="en-US" altLang="zh-CN" sz="2400">
                <a:solidFill>
                  <a:srgbClr val="0070C0"/>
                </a:solidFill>
                <a:latin typeface="Times New Roman" panose="02020603050405020304" pitchFamily="18" charset="0"/>
                <a:cs typeface="Times New Roman" panose="02020603050405020304" pitchFamily="18" charset="0"/>
              </a:rPr>
              <a:t> minus alpha-TMS to MFG </a:t>
            </a:r>
            <a:r>
              <a:rPr lang="en-US" altLang="zh-CN" sz="2400">
                <a:solidFill>
                  <a:schemeClr val="tx1"/>
                </a:solidFill>
                <a:latin typeface="Times New Roman" panose="02020603050405020304" pitchFamily="18" charset="0"/>
                <a:cs typeface="Times New Roman" panose="02020603050405020304" pitchFamily="18" charset="0"/>
              </a:rPr>
              <a:t>for retro-cue probe right</a:t>
            </a:r>
            <a:endParaRPr lang="en-US" altLang="zh-CN" sz="2400">
              <a:solidFill>
                <a:schemeClr val="tx1"/>
              </a:solidFill>
              <a:latin typeface="Times New Roman" panose="02020603050405020304" pitchFamily="18" charset="0"/>
              <a:cs typeface="Times New Roman" panose="02020603050405020304" pitchFamily="18" charset="0"/>
            </a:endParaRPr>
          </a:p>
          <a:p>
            <a:endParaRPr lang="en-US" altLang="zh-CN">
              <a:solidFill>
                <a:schemeClr val="tx1"/>
              </a:solidFill>
            </a:endParaRPr>
          </a:p>
          <a:p>
            <a:endParaRPr lang="en-US" altLang="zh-CN">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1000">
        <p14:gallery dir="l"/>
      </p:transition>
    </mc:Choice>
    <mc:Fallback>
      <p:transition spd="slow" advClick="0" advTm="1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87"/>
          <p:cNvSpPr>
            <a:spLocks noChangeArrowheads="1"/>
          </p:cNvSpPr>
          <p:nvPr/>
        </p:nvSpPr>
        <p:spPr bwMode="auto">
          <a:xfrm>
            <a:off x="886626" y="1403742"/>
            <a:ext cx="19784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latin typeface="Arial" panose="020B0604020202020204"/>
                <a:ea typeface="微软雅黑" panose="020B0503020204020204" pitchFamily="34" charset="-122"/>
                <a:sym typeface="Arial" panose="020B0604020202020204"/>
              </a:rPr>
              <a:t>CONTENT</a:t>
            </a:r>
            <a:endParaRPr lang="zh-CN" altLang="en-US" sz="2800" b="1" dirty="0">
              <a:latin typeface="Arial" panose="020B0604020202020204"/>
              <a:ea typeface="微软雅黑" panose="020B0503020204020204" pitchFamily="34" charset="-122"/>
              <a:sym typeface="Arial" panose="020B0604020202020204"/>
            </a:endParaRPr>
          </a:p>
        </p:txBody>
      </p:sp>
      <p:sp>
        <p:nvSpPr>
          <p:cNvPr id="8" name="矩形: 圆角 7"/>
          <p:cNvSpPr/>
          <p:nvPr/>
        </p:nvSpPr>
        <p:spPr>
          <a:xfrm>
            <a:off x="3445441" y="1006161"/>
            <a:ext cx="504056" cy="504056"/>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panose="020B0604020202020204"/>
                <a:ea typeface="微软雅黑" panose="020B0503020204020204" pitchFamily="34" charset="-122"/>
                <a:sym typeface="Arial" panose="020B0604020202020204"/>
              </a:rPr>
              <a:t>01</a:t>
            </a:r>
            <a:endParaRPr lang="zh-CN" altLang="en-US" dirty="0">
              <a:solidFill>
                <a:schemeClr val="tx1"/>
              </a:solidFill>
              <a:latin typeface="Arial" panose="020B0604020202020204"/>
              <a:ea typeface="微软雅黑" panose="020B0503020204020204" pitchFamily="34" charset="-122"/>
              <a:sym typeface="Arial" panose="020B0604020202020204"/>
            </a:endParaRPr>
          </a:p>
        </p:txBody>
      </p:sp>
      <p:sp>
        <p:nvSpPr>
          <p:cNvPr id="9" name="文本框 87"/>
          <p:cNvSpPr>
            <a:spLocks noChangeArrowheads="1"/>
          </p:cNvSpPr>
          <p:nvPr/>
        </p:nvSpPr>
        <p:spPr bwMode="auto">
          <a:xfrm>
            <a:off x="4357562" y="1069256"/>
            <a:ext cx="18517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1800" spc="300" dirty="0" smtClean="0">
                <a:latin typeface="Arial" panose="020B0604020202020204"/>
                <a:ea typeface="微软雅黑" panose="020B0503020204020204" pitchFamily="34" charset="-122"/>
                <a:sym typeface="Arial" panose="020B0604020202020204"/>
              </a:rPr>
              <a:t>Introduction</a:t>
            </a:r>
            <a:endParaRPr lang="zh-CN" altLang="en-US" sz="1800" spc="300" dirty="0">
              <a:latin typeface="Arial" panose="020B0604020202020204"/>
              <a:ea typeface="微软雅黑" panose="020B0503020204020204" pitchFamily="34" charset="-122"/>
              <a:sym typeface="Arial" panose="020B0604020202020204"/>
            </a:endParaRPr>
          </a:p>
        </p:txBody>
      </p:sp>
      <p:sp>
        <p:nvSpPr>
          <p:cNvPr id="12" name="矩形: 圆角 11"/>
          <p:cNvSpPr/>
          <p:nvPr/>
        </p:nvSpPr>
        <p:spPr>
          <a:xfrm>
            <a:off x="3445379" y="1726261"/>
            <a:ext cx="504056" cy="504056"/>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panose="020B0604020202020204"/>
                <a:ea typeface="微软雅黑" panose="020B0503020204020204" pitchFamily="34" charset="-122"/>
                <a:sym typeface="Arial" panose="020B0604020202020204"/>
              </a:rPr>
              <a:t>02</a:t>
            </a:r>
            <a:endParaRPr lang="zh-CN" altLang="en-US" dirty="0">
              <a:solidFill>
                <a:schemeClr val="tx1"/>
              </a:solidFill>
              <a:latin typeface="Arial" panose="020B0604020202020204"/>
              <a:ea typeface="微软雅黑" panose="020B0503020204020204" pitchFamily="34" charset="-122"/>
              <a:sym typeface="Arial" panose="020B0604020202020204"/>
            </a:endParaRPr>
          </a:p>
        </p:txBody>
      </p:sp>
      <p:sp>
        <p:nvSpPr>
          <p:cNvPr id="13" name="文本框 87"/>
          <p:cNvSpPr>
            <a:spLocks noChangeArrowheads="1"/>
          </p:cNvSpPr>
          <p:nvPr/>
        </p:nvSpPr>
        <p:spPr bwMode="auto">
          <a:xfrm>
            <a:off x="4357370" y="1657350"/>
            <a:ext cx="414591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l"/>
            <a:r>
              <a:rPr lang="en-US" altLang="zh-CN" sz="1800" spc="300" dirty="0" smtClean="0">
                <a:latin typeface="Arial" panose="020B0604020202020204"/>
                <a:ea typeface="微软雅黑" panose="020B0503020204020204" pitchFamily="34" charset="-122"/>
                <a:sym typeface="Arial" panose="020B0604020202020204"/>
              </a:rPr>
              <a:t>Experimental design and data processing</a:t>
            </a:r>
            <a:endParaRPr lang="en-US" altLang="zh-CN" sz="1800" spc="300" dirty="0" smtClean="0">
              <a:latin typeface="Arial" panose="020B0604020202020204"/>
              <a:ea typeface="微软雅黑" panose="020B0503020204020204" pitchFamily="34" charset="-122"/>
              <a:sym typeface="Arial" panose="020B0604020202020204"/>
            </a:endParaRPr>
          </a:p>
        </p:txBody>
      </p:sp>
      <p:sp>
        <p:nvSpPr>
          <p:cNvPr id="15" name="矩形: 圆角 14"/>
          <p:cNvSpPr/>
          <p:nvPr/>
        </p:nvSpPr>
        <p:spPr>
          <a:xfrm>
            <a:off x="3445317" y="2446361"/>
            <a:ext cx="504056" cy="504056"/>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panose="020B0604020202020204"/>
                <a:ea typeface="微软雅黑" panose="020B0503020204020204" pitchFamily="34" charset="-122"/>
                <a:sym typeface="Arial" panose="020B0604020202020204"/>
              </a:rPr>
              <a:t>03</a:t>
            </a:r>
            <a:endParaRPr lang="zh-CN" altLang="en-US" dirty="0">
              <a:solidFill>
                <a:schemeClr val="tx1"/>
              </a:solidFill>
              <a:latin typeface="Arial" panose="020B0604020202020204"/>
              <a:ea typeface="微软雅黑" panose="020B0503020204020204" pitchFamily="34" charset="-122"/>
              <a:sym typeface="Arial" panose="020B0604020202020204"/>
            </a:endParaRPr>
          </a:p>
        </p:txBody>
      </p:sp>
      <p:sp>
        <p:nvSpPr>
          <p:cNvPr id="16" name="文本框 87"/>
          <p:cNvSpPr>
            <a:spLocks noChangeArrowheads="1"/>
          </p:cNvSpPr>
          <p:nvPr/>
        </p:nvSpPr>
        <p:spPr bwMode="auto">
          <a:xfrm>
            <a:off x="4357422" y="2582672"/>
            <a:ext cx="12115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1800" spc="300" dirty="0" smtClean="0">
                <a:latin typeface="Arial" panose="020B0604020202020204"/>
                <a:ea typeface="微软雅黑" panose="020B0503020204020204" pitchFamily="34" charset="-122"/>
                <a:sym typeface="Arial" panose="020B0604020202020204"/>
              </a:rPr>
              <a:t>Results</a:t>
            </a:r>
            <a:endParaRPr lang="zh-CN" altLang="en-US" sz="1800" spc="300" dirty="0">
              <a:latin typeface="Arial" panose="020B0604020202020204"/>
              <a:ea typeface="微软雅黑" panose="020B0503020204020204" pitchFamily="34" charset="-122"/>
              <a:sym typeface="Arial" panose="020B0604020202020204"/>
            </a:endParaRPr>
          </a:p>
        </p:txBody>
      </p:sp>
      <p:sp>
        <p:nvSpPr>
          <p:cNvPr id="14" name="矩形: 圆角 14"/>
          <p:cNvSpPr/>
          <p:nvPr/>
        </p:nvSpPr>
        <p:spPr>
          <a:xfrm>
            <a:off x="3445317" y="3158851"/>
            <a:ext cx="504056" cy="504056"/>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Arial" panose="020B0604020202020204"/>
                <a:ea typeface="微软雅黑" panose="020B0503020204020204" pitchFamily="34" charset="-122"/>
                <a:sym typeface="Arial" panose="020B0604020202020204"/>
              </a:rPr>
              <a:t>04</a:t>
            </a:r>
            <a:endParaRPr lang="zh-CN" altLang="en-US" dirty="0">
              <a:solidFill>
                <a:schemeClr val="tx1"/>
              </a:solidFill>
              <a:latin typeface="Arial" panose="020B0604020202020204"/>
              <a:ea typeface="微软雅黑" panose="020B0503020204020204" pitchFamily="34" charset="-122"/>
              <a:sym typeface="Arial" panose="020B0604020202020204"/>
            </a:endParaRPr>
          </a:p>
        </p:txBody>
      </p:sp>
      <p:sp>
        <p:nvSpPr>
          <p:cNvPr id="18" name="文本框 87"/>
          <p:cNvSpPr>
            <a:spLocks noChangeArrowheads="1"/>
          </p:cNvSpPr>
          <p:nvPr/>
        </p:nvSpPr>
        <p:spPr bwMode="auto">
          <a:xfrm>
            <a:off x="4357562" y="3294485"/>
            <a:ext cx="16687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1800" spc="300" dirty="0" smtClean="0">
                <a:latin typeface="Arial" panose="020B0604020202020204"/>
                <a:ea typeface="微软雅黑" panose="020B0503020204020204" pitchFamily="34" charset="-122"/>
                <a:sym typeface="Arial" panose="020B0604020202020204"/>
              </a:rPr>
              <a:t>Discussion</a:t>
            </a:r>
            <a:endParaRPr lang="zh-CN" altLang="en-US" sz="1800" spc="300" dirty="0">
              <a:latin typeface="Arial" panose="020B0604020202020204"/>
              <a:ea typeface="微软雅黑" panose="020B0503020204020204" pitchFamily="34"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1730">
        <p14:doors dir="vert"/>
      </p:transition>
    </mc:Choice>
    <mc:Fallback>
      <p:transition spd="slow" advClick="0" advTm="1730">
        <p:fade/>
      </p:transition>
    </mc:Fallback>
  </mc:AlternateContent>
  <p:timing>
    <p:tnLst>
      <p:par>
        <p:cTn id="1" dur="indefinite" restart="never" nodeType="tmRoot"/>
      </p:par>
    </p:tnLst>
    <p:bldLst>
      <p:bldP spid="7" grpId="0"/>
      <p:bldP spid="8" grpId="0" bldLvl="0" animBg="1"/>
      <p:bldP spid="9" grpId="0"/>
      <p:bldP spid="12" grpId="0" bldLvl="0" animBg="1"/>
      <p:bldP spid="13" grpId="0"/>
      <p:bldP spid="15" grpId="0" bldLvl="0" animBg="1"/>
      <p:bldP spid="16" grpId="0"/>
      <p:bldP spid="14" grpId="0" bldLvl="0" animBg="1"/>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stretch>
            <a:fillRect/>
          </a:stretch>
        </p:blipFill>
        <p:spPr>
          <a:xfrm>
            <a:off x="-39565" y="7962"/>
            <a:ext cx="9017497" cy="5040732"/>
          </a:xfrm>
          <a:prstGeom prst="rect">
            <a:avLst/>
          </a:prstGeom>
        </p:spPr>
      </p:pic>
      <p:sp>
        <p:nvSpPr>
          <p:cNvPr id="5" name="矩形: 圆角 4"/>
          <p:cNvSpPr/>
          <p:nvPr/>
        </p:nvSpPr>
        <p:spPr>
          <a:xfrm>
            <a:off x="3452673" y="1872084"/>
            <a:ext cx="2160240" cy="504056"/>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Arial" panose="020B0604020202020204"/>
                <a:ea typeface="微软雅黑" panose="020B0503020204020204" pitchFamily="34" charset="-122"/>
                <a:sym typeface="Arial" panose="020B0604020202020204"/>
              </a:rPr>
              <a:t>PART  </a:t>
            </a:r>
            <a:r>
              <a:rPr lang="en-US" altLang="zh-CN" sz="3200" dirty="0" smtClean="0">
                <a:solidFill>
                  <a:schemeClr val="tx1"/>
                </a:solidFill>
                <a:latin typeface="Arial" panose="020B0604020202020204"/>
                <a:ea typeface="微软雅黑" panose="020B0503020204020204" pitchFamily="34" charset="-122"/>
                <a:sym typeface="Arial" panose="020B0604020202020204"/>
              </a:rPr>
              <a:t>03</a:t>
            </a:r>
            <a:endParaRPr lang="zh-CN" altLang="en-US" sz="3200" dirty="0">
              <a:solidFill>
                <a:schemeClr val="tx1"/>
              </a:solidFill>
              <a:latin typeface="Arial" panose="020B0604020202020204"/>
              <a:ea typeface="微软雅黑" panose="020B0503020204020204" pitchFamily="34" charset="-122"/>
              <a:sym typeface="Arial" panose="020B0604020202020204"/>
            </a:endParaRPr>
          </a:p>
        </p:txBody>
      </p:sp>
      <p:sp>
        <p:nvSpPr>
          <p:cNvPr id="6" name="文本框 87"/>
          <p:cNvSpPr>
            <a:spLocks noChangeArrowheads="1"/>
          </p:cNvSpPr>
          <p:nvPr/>
        </p:nvSpPr>
        <p:spPr bwMode="auto">
          <a:xfrm>
            <a:off x="3635375" y="2520315"/>
            <a:ext cx="1938655" cy="583565"/>
          </a:xfrm>
          <a:prstGeom prst="rect">
            <a:avLst/>
          </a:prstGeom>
          <a:noFill/>
          <a:ln>
            <a:noFill/>
          </a:ln>
        </p:spPr>
        <p:txBody>
          <a:bodyPr wrap="square">
            <a:spAutoFit/>
          </a:bodyPr>
          <a:lstStyle/>
          <a:p>
            <a:r>
              <a:rPr lang="en-US" altLang="zh-CN" sz="3200" b="1" dirty="0">
                <a:latin typeface="Arial" panose="020B0604020202020204"/>
                <a:ea typeface="微软雅黑" panose="020B0503020204020204" pitchFamily="34" charset="-122"/>
                <a:sym typeface="Arial" panose="020B0604020202020204"/>
              </a:rPr>
              <a:t>Results</a:t>
            </a:r>
            <a:endParaRPr lang="en-US" altLang="zh-CN" sz="3200" b="1" dirty="0">
              <a:latin typeface="Arial" panose="020B0604020202020204"/>
              <a:ea typeface="微软雅黑" panose="020B0503020204020204" pitchFamily="34"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1730">
        <p14:gallery dir="l"/>
      </p:transition>
    </mc:Choice>
    <mc:Fallback>
      <p:transition spd="slow" advClick="0" advTm="17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6"/>
                                        </p:tgtEl>
                                        <p:attrNameLst>
                                          <p:attrName>style.visibility</p:attrName>
                                        </p:attrNameLst>
                                      </p:cBhvr>
                                      <p:to>
                                        <p:strVal val="visible"/>
                                      </p:to>
                                    </p:set>
                                    <p:anim by="(-#ppt_w*2)" calcmode="lin" valueType="num">
                                      <p:cBhvr rctx="PPT">
                                        <p:cTn id="11" dur="500" autoRev="1" fill="hold">
                                          <p:stCondLst>
                                            <p:cond delay="0"/>
                                          </p:stCondLst>
                                        </p:cTn>
                                        <p:tgtEl>
                                          <p:spTgt spid="6"/>
                                        </p:tgtEl>
                                        <p:attrNameLst>
                                          <p:attrName>ppt_w</p:attrName>
                                        </p:attrNameLst>
                                      </p:cBhvr>
                                    </p:anim>
                                    <p:anim by="(#ppt_w*0.50)" calcmode="lin" valueType="num">
                                      <p:cBhvr>
                                        <p:cTn id="12" dur="500" decel="50000" autoRev="1" fill="hold">
                                          <p:stCondLst>
                                            <p:cond delay="0"/>
                                          </p:stCondLst>
                                        </p:cTn>
                                        <p:tgtEl>
                                          <p:spTgt spid="6"/>
                                        </p:tgtEl>
                                        <p:attrNameLst>
                                          <p:attrName>ppt_x</p:attrName>
                                        </p:attrNameLst>
                                      </p:cBhvr>
                                    </p:anim>
                                    <p:anim from="(-#ppt_h/2)" to="(#ppt_y)" calcmode="lin" valueType="num">
                                      <p:cBhvr>
                                        <p:cTn id="13" dur="1000" fill="hold">
                                          <p:stCondLst>
                                            <p:cond delay="0"/>
                                          </p:stCondLst>
                                        </p:cTn>
                                        <p:tgtEl>
                                          <p:spTgt spid="6"/>
                                        </p:tgtEl>
                                        <p:attrNameLst>
                                          <p:attrName>ppt_y</p:attrName>
                                        </p:attrNameLst>
                                      </p:cBhvr>
                                    </p:anim>
                                    <p:animRot by="21600000">
                                      <p:cBhvr>
                                        <p:cTn id="14" dur="1000" fill="hold">
                                          <p:stCondLst>
                                            <p:cond delay="0"/>
                                          </p:stCondLst>
                                        </p:cTn>
                                        <p:tgtEl>
                                          <p:spTgt spid="6"/>
                                        </p:tgtEl>
                                        <p:attrNameLst>
                                          <p:attrName>r</p:attrName>
                                        </p:attrNameLst>
                                      </p:cBhvr>
                                    </p:animRot>
                                  </p:childTnLst>
                                </p:cTn>
                              </p:par>
                            </p:childTnLst>
                          </p:cTn>
                        </p:par>
                        <p:par>
                          <p:cTn id="15" fill="hold">
                            <p:stCondLst>
                              <p:cond delay="3599"/>
                            </p:stCondLst>
                            <p:childTnLst>
                              <p:par>
                                <p:cTn id="16" presetID="36" presetClass="emph" presetSubtype="0" fill="hold" grpId="1" nodeType="afterEffect">
                                  <p:stCondLst>
                                    <p:cond delay="0"/>
                                  </p:stCondLst>
                                  <p:iterate type="lt">
                                    <p:tmPct val="10000"/>
                                  </p:iterate>
                                  <p:childTnLst>
                                    <p:animScale>
                                      <p:cBhvr>
                                        <p:cTn id="17" dur="250" autoRev="1" fill="hold">
                                          <p:stCondLst>
                                            <p:cond delay="0"/>
                                          </p:stCondLst>
                                        </p:cTn>
                                        <p:tgtEl>
                                          <p:spTgt spid="6"/>
                                        </p:tgtEl>
                                      </p:cBhvr>
                                      <p:to x="80000" y="100000"/>
                                    </p:animScale>
                                    <p:anim by="(#ppt_w*0.10)" calcmode="lin" valueType="num">
                                      <p:cBhvr>
                                        <p:cTn id="18" dur="250" autoRev="1" fill="hold">
                                          <p:stCondLst>
                                            <p:cond delay="0"/>
                                          </p:stCondLst>
                                        </p:cTn>
                                        <p:tgtEl>
                                          <p:spTgt spid="6"/>
                                        </p:tgtEl>
                                        <p:attrNameLst>
                                          <p:attrName>ppt_x</p:attrName>
                                        </p:attrNameLst>
                                      </p:cBhvr>
                                    </p:anim>
                                    <p:anim by="(-#ppt_w*0.10)" calcmode="lin" valueType="num">
                                      <p:cBhvr>
                                        <p:cTn id="19" dur="250" autoRev="1" fill="hold">
                                          <p:stCondLst>
                                            <p:cond delay="0"/>
                                          </p:stCondLst>
                                        </p:cTn>
                                        <p:tgtEl>
                                          <p:spTgt spid="6"/>
                                        </p:tgtEl>
                                        <p:attrNameLst>
                                          <p:attrName>ppt_y</p:attrName>
                                        </p:attrNameLst>
                                      </p:cBhvr>
                                    </p:anim>
                                    <p:animRot by="-480000">
                                      <p:cBhvr>
                                        <p:cTn id="20" dur="250" autoRev="1" fill="hold">
                                          <p:stCondLst>
                                            <p:cond delay="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35965" y="989965"/>
            <a:ext cx="7686675" cy="3618230"/>
          </a:xfrm>
          <a:prstGeom prst="rect">
            <a:avLst/>
          </a:prstGeom>
        </p:spPr>
      </p:pic>
      <p:sp>
        <p:nvSpPr>
          <p:cNvPr id="3" name="Rectangle 5"/>
          <p:cNvSpPr/>
          <p:nvPr/>
        </p:nvSpPr>
        <p:spPr>
          <a:xfrm>
            <a:off x="180340" y="131445"/>
            <a:ext cx="1946910" cy="6483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rPr>
              <a:t>Results</a:t>
            </a:r>
            <a:endPar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1000">
        <p14:gallery dir="l"/>
      </p:transition>
    </mc:Choice>
    <mc:Fallback>
      <p:transition spd="slow" advClick="0" advTm="1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p:nvPr/>
        </p:nvSpPr>
        <p:spPr>
          <a:xfrm>
            <a:off x="180340" y="131445"/>
            <a:ext cx="1946910" cy="6483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rPr>
              <a:t>Results</a:t>
            </a:r>
            <a:endPar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endParaRPr>
          </a:p>
        </p:txBody>
      </p:sp>
      <p:pic>
        <p:nvPicPr>
          <p:cNvPr id="3" name="图片 2"/>
          <p:cNvPicPr>
            <a:picLocks noChangeAspect="1"/>
          </p:cNvPicPr>
          <p:nvPr/>
        </p:nvPicPr>
        <p:blipFill>
          <a:blip r:embed="rId1"/>
          <a:stretch>
            <a:fillRect/>
          </a:stretch>
        </p:blipFill>
        <p:spPr>
          <a:xfrm>
            <a:off x="1323975" y="1071880"/>
            <a:ext cx="6353175" cy="2895600"/>
          </a:xfrm>
          <a:prstGeom prst="rect">
            <a:avLst/>
          </a:prstGeom>
        </p:spPr>
      </p:pic>
      <p:pic>
        <p:nvPicPr>
          <p:cNvPr id="4" name="图片 3"/>
          <p:cNvPicPr>
            <a:picLocks noChangeAspect="1"/>
          </p:cNvPicPr>
          <p:nvPr/>
        </p:nvPicPr>
        <p:blipFill>
          <a:blip r:embed="rId2"/>
          <a:stretch>
            <a:fillRect/>
          </a:stretch>
        </p:blipFill>
        <p:spPr>
          <a:xfrm>
            <a:off x="3398520" y="1071880"/>
            <a:ext cx="1409700" cy="847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1000">
        <p14:gallery dir="l"/>
      </p:transition>
    </mc:Choice>
    <mc:Fallback>
      <p:transition spd="slow" advClick="0" advTm="1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p:nvPr/>
        </p:nvSpPr>
        <p:spPr>
          <a:xfrm>
            <a:off x="167640" y="144145"/>
            <a:ext cx="1832610" cy="6483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rPr>
              <a:t>Results</a:t>
            </a:r>
            <a:endPar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endParaRPr>
          </a:p>
        </p:txBody>
      </p:sp>
      <p:pic>
        <p:nvPicPr>
          <p:cNvPr id="3" name="图片 2"/>
          <p:cNvPicPr>
            <a:picLocks noChangeAspect="1"/>
          </p:cNvPicPr>
          <p:nvPr/>
        </p:nvPicPr>
        <p:blipFill>
          <a:blip r:embed="rId1"/>
          <a:stretch>
            <a:fillRect/>
          </a:stretch>
        </p:blipFill>
        <p:spPr>
          <a:xfrm>
            <a:off x="619125" y="1119505"/>
            <a:ext cx="7762875" cy="2800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1000">
        <p14:gallery dir="l"/>
      </p:transition>
    </mc:Choice>
    <mc:Fallback>
      <p:transition spd="slow" advClick="0" advTm="100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p:nvPr/>
        </p:nvSpPr>
        <p:spPr>
          <a:xfrm>
            <a:off x="180340" y="144145"/>
            <a:ext cx="1794510" cy="6483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rPr>
              <a:t>Results</a:t>
            </a:r>
            <a:endPar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endParaRPr>
          </a:p>
        </p:txBody>
      </p:sp>
      <p:pic>
        <p:nvPicPr>
          <p:cNvPr id="2" name="图片 1"/>
          <p:cNvPicPr>
            <a:picLocks noChangeAspect="1"/>
          </p:cNvPicPr>
          <p:nvPr/>
        </p:nvPicPr>
        <p:blipFill>
          <a:blip r:embed="rId1"/>
          <a:stretch>
            <a:fillRect/>
          </a:stretch>
        </p:blipFill>
        <p:spPr>
          <a:xfrm>
            <a:off x="584835" y="926465"/>
            <a:ext cx="7831455" cy="3187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1000">
        <p14:gallery dir="l"/>
      </p:transition>
    </mc:Choice>
    <mc:Fallback>
      <p:transition spd="slow" advClick="0" advTm="10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38455" y="504190"/>
            <a:ext cx="8317230" cy="4154170"/>
          </a:xfrm>
          <a:prstGeom prst="rect">
            <a:avLst/>
          </a:prstGeom>
          <a:noFill/>
        </p:spPr>
        <p:txBody>
          <a:bodyPr wrap="square" rtlCol="0">
            <a:spAutoFit/>
          </a:bodyPr>
          <a:p>
            <a:r>
              <a:rPr lang="en-US" altLang="zh-CN" sz="2400">
                <a:latin typeface="Times New Roman" panose="02020603050405020304" pitchFamily="18" charset="0"/>
                <a:cs typeface="Times New Roman" panose="02020603050405020304" pitchFamily="18" charset="0"/>
              </a:rPr>
              <a:t>Capacity</a:t>
            </a:r>
            <a:endParaRPr lang="en-US" altLang="zh-CN" sz="2400">
              <a:latin typeface="Times New Roman" panose="02020603050405020304" pitchFamily="18" charset="0"/>
              <a:cs typeface="Times New Roman" panose="02020603050405020304" pitchFamily="18" charset="0"/>
            </a:endParaRPr>
          </a:p>
          <a:p>
            <a:pPr lvl="1" indent="0">
              <a:buNone/>
            </a:pPr>
            <a:r>
              <a:rPr lang="en-US" altLang="zh-CN" sz="2400">
                <a:latin typeface="Times New Roman" panose="02020603050405020304" pitchFamily="18" charset="0"/>
                <a:cs typeface="Times New Roman" panose="02020603050405020304" pitchFamily="18" charset="0"/>
              </a:rPr>
              <a:t>A three-way ANOVA : 2(TMS sites:MFG vs IPS </a:t>
            </a:r>
            <a:r>
              <a:rPr lang="zh-CN" altLang="en-US" sz="240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*2(TMS frequency: alpha vs theta) *2(task-driven neural oscillations: present vs absent) </a:t>
            </a:r>
            <a:endParaRPr lang="en-US" altLang="zh-CN" sz="2400">
              <a:latin typeface="Times New Roman" panose="02020603050405020304" pitchFamily="18" charset="0"/>
              <a:cs typeface="Times New Roman" panose="02020603050405020304" pitchFamily="18" charset="0"/>
            </a:endParaRPr>
          </a:p>
          <a:p>
            <a:pPr lvl="1" indent="0">
              <a:buNone/>
            </a:pPr>
            <a:r>
              <a:rPr lang="en-US" altLang="zh-CN" sz="2400">
                <a:latin typeface="Times New Roman" panose="02020603050405020304" pitchFamily="18" charset="0"/>
                <a:cs typeface="Times New Roman" panose="02020603050405020304" pitchFamily="18" charset="0"/>
              </a:rPr>
              <a:t>Interaction effect insignificant</a:t>
            </a:r>
            <a:endParaRPr lang="en-US" altLang="zh-CN" sz="2400">
              <a:latin typeface="Times New Roman" panose="02020603050405020304" pitchFamily="18" charset="0"/>
              <a:cs typeface="Times New Roman" panose="02020603050405020304" pitchFamily="18" charset="0"/>
            </a:endParaRPr>
          </a:p>
          <a:p>
            <a:pPr lvl="1" indent="0">
              <a:buNone/>
            </a:pPr>
            <a:endParaRPr lang="zh-CN" altLang="en-US" sz="2400">
              <a:latin typeface="Times New Roman" panose="02020603050405020304" pitchFamily="18" charset="0"/>
              <a:cs typeface="Times New Roman" panose="02020603050405020304" pitchFamily="18" charset="0"/>
            </a:endParaRPr>
          </a:p>
          <a:p>
            <a:r>
              <a:rPr lang="en-US" altLang="zh-CN" sz="2400">
                <a:latin typeface="Times New Roman" panose="02020603050405020304" pitchFamily="18" charset="0"/>
                <a:cs typeface="Times New Roman" panose="02020603050405020304" pitchFamily="18" charset="0"/>
              </a:rPr>
              <a:t>Capacity scores for all condition</a:t>
            </a:r>
            <a:endParaRPr lang="en-US" altLang="zh-CN" sz="2400">
              <a:latin typeface="Times New Roman" panose="02020603050405020304" pitchFamily="18" charset="0"/>
              <a:cs typeface="Times New Roman" panose="02020603050405020304" pitchFamily="18" charset="0"/>
            </a:endParaRPr>
          </a:p>
          <a:p>
            <a:pPr lvl="1"/>
            <a:r>
              <a:rPr lang="en-US" altLang="zh-CN" sz="2400">
                <a:latin typeface="Times New Roman" panose="02020603050405020304" pitchFamily="18" charset="0"/>
                <a:cs typeface="Times New Roman" panose="02020603050405020304" pitchFamily="18" charset="0"/>
              </a:rPr>
              <a:t>two-way ANOVA: </a:t>
            </a:r>
            <a:r>
              <a:rPr lang="en-US" altLang="zh-CN" sz="2400">
                <a:latin typeface="Times New Roman" panose="02020603050405020304" pitchFamily="18" charset="0"/>
                <a:cs typeface="Times New Roman" panose="02020603050405020304" pitchFamily="18" charset="0"/>
                <a:sym typeface="+mn-ea"/>
              </a:rPr>
              <a:t>2(TMS sites: MFG vs IPS </a:t>
            </a:r>
            <a:r>
              <a:rPr lang="zh-CN" altLang="en-US" sz="2400">
                <a:latin typeface="Times New Roman" panose="02020603050405020304" pitchFamily="18" charset="0"/>
                <a:cs typeface="Times New Roman" panose="02020603050405020304" pitchFamily="18" charset="0"/>
                <a:sym typeface="+mn-ea"/>
              </a:rPr>
              <a:t>）</a:t>
            </a:r>
            <a:r>
              <a:rPr lang="en-US" altLang="zh-CN" sz="2400">
                <a:latin typeface="Times New Roman" panose="02020603050405020304" pitchFamily="18" charset="0"/>
                <a:cs typeface="Times New Roman" panose="02020603050405020304" pitchFamily="18" charset="0"/>
                <a:sym typeface="+mn-ea"/>
              </a:rPr>
              <a:t>*2(TMS frequency: alpha vs theta)</a:t>
            </a:r>
            <a:endParaRPr lang="en-US" altLang="zh-CN" sz="2400">
              <a:latin typeface="Times New Roman" panose="02020603050405020304" pitchFamily="18" charset="0"/>
              <a:cs typeface="Times New Roman" panose="02020603050405020304" pitchFamily="18" charset="0"/>
              <a:sym typeface="+mn-ea"/>
            </a:endParaRPr>
          </a:p>
          <a:p>
            <a:pPr lvl="1"/>
            <a:r>
              <a:rPr lang="en-US" altLang="zh-CN">
                <a:latin typeface="Times New Roman" panose="02020603050405020304" pitchFamily="18" charset="0"/>
                <a:cs typeface="Times New Roman" panose="02020603050405020304" pitchFamily="18" charset="0"/>
              </a:rPr>
              <a:t>Interaction effect significant </a:t>
            </a: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WM capacity was greater when the TMS frequency was consistent with the generally preferred frequency of the targeted region (frontal theta and parietal alpha versus frontal alpha and parietal theta)</a:t>
            </a:r>
            <a:endParaRPr lang="zh-CN" altLang="en-US">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1000">
        <p14:gallery dir="l"/>
      </p:transition>
    </mc:Choice>
    <mc:Fallback>
      <p:transition spd="slow" advClick="0" advTm="100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b="53710"/>
          <a:stretch>
            <a:fillRect/>
          </a:stretch>
        </p:blipFill>
        <p:spPr>
          <a:xfrm>
            <a:off x="1275715" y="1039495"/>
            <a:ext cx="6170930" cy="3412490"/>
          </a:xfrm>
          <a:prstGeom prst="rect">
            <a:avLst/>
          </a:prstGeom>
        </p:spPr>
      </p:pic>
      <p:sp>
        <p:nvSpPr>
          <p:cNvPr id="2" name="Rectangle 5"/>
          <p:cNvSpPr/>
          <p:nvPr/>
        </p:nvSpPr>
        <p:spPr>
          <a:xfrm>
            <a:off x="180335" y="143892"/>
            <a:ext cx="2880320"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rPr>
              <a:t>Brain-Behavior Connectivity Results</a:t>
            </a:r>
            <a:endPar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1000">
        <p14:gallery dir="l"/>
      </p:transition>
    </mc:Choice>
    <mc:Fallback>
      <p:transition spd="slow" advClick="0" advTm="100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159510" y="946150"/>
            <a:ext cx="5948045" cy="3415665"/>
          </a:xfrm>
          <a:prstGeom prst="rect">
            <a:avLst/>
          </a:prstGeom>
        </p:spPr>
      </p:pic>
      <p:sp>
        <p:nvSpPr>
          <p:cNvPr id="3" name="Rectangle 5"/>
          <p:cNvSpPr/>
          <p:nvPr/>
        </p:nvSpPr>
        <p:spPr>
          <a:xfrm>
            <a:off x="164460" y="121032"/>
            <a:ext cx="2880320"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rPr>
              <a:t>Brain-Behavior Connectivity Results</a:t>
            </a:r>
            <a:endPar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1000">
        <p14:gallery dir="l"/>
      </p:transition>
    </mc:Choice>
    <mc:Fallback>
      <p:transition spd="slow" advClick="0" advTm="100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p:nvPr/>
        </p:nvSpPr>
        <p:spPr>
          <a:xfrm>
            <a:off x="180335" y="143892"/>
            <a:ext cx="2880320"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rPr>
              <a:t>Brain-Behavior Connectivity Results</a:t>
            </a:r>
            <a:endPar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endParaRPr>
          </a:p>
        </p:txBody>
      </p:sp>
      <p:pic>
        <p:nvPicPr>
          <p:cNvPr id="2" name="图片 1"/>
          <p:cNvPicPr>
            <a:picLocks noChangeAspect="1"/>
          </p:cNvPicPr>
          <p:nvPr/>
        </p:nvPicPr>
        <p:blipFill>
          <a:blip r:embed="rId1"/>
          <a:stretch>
            <a:fillRect/>
          </a:stretch>
        </p:blipFill>
        <p:spPr>
          <a:xfrm>
            <a:off x="3907155" y="180340"/>
            <a:ext cx="4083050" cy="4679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1000">
        <p14:gallery dir="l"/>
      </p:transition>
    </mc:Choice>
    <mc:Fallback>
      <p:transition spd="slow" advClick="0" advTm="100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stretch>
            <a:fillRect/>
          </a:stretch>
        </p:blipFill>
        <p:spPr>
          <a:xfrm>
            <a:off x="-39565" y="-63793"/>
            <a:ext cx="9017497" cy="5040732"/>
          </a:xfrm>
          <a:prstGeom prst="rect">
            <a:avLst/>
          </a:prstGeom>
        </p:spPr>
      </p:pic>
      <p:sp>
        <p:nvSpPr>
          <p:cNvPr id="5" name="矩形: 圆角 4"/>
          <p:cNvSpPr/>
          <p:nvPr/>
        </p:nvSpPr>
        <p:spPr>
          <a:xfrm>
            <a:off x="3452673" y="1872084"/>
            <a:ext cx="2160240" cy="504056"/>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Arial" panose="020B0604020202020204"/>
                <a:ea typeface="微软雅黑" panose="020B0503020204020204" pitchFamily="34" charset="-122"/>
                <a:sym typeface="Arial" panose="020B0604020202020204"/>
              </a:rPr>
              <a:t>PART  </a:t>
            </a:r>
            <a:r>
              <a:rPr lang="en-US" altLang="zh-CN" sz="3200" dirty="0" smtClean="0">
                <a:solidFill>
                  <a:schemeClr val="tx1"/>
                </a:solidFill>
                <a:latin typeface="Arial" panose="020B0604020202020204"/>
                <a:ea typeface="微软雅黑" panose="020B0503020204020204" pitchFamily="34" charset="-122"/>
                <a:sym typeface="Arial" panose="020B0604020202020204"/>
              </a:rPr>
              <a:t>04</a:t>
            </a:r>
            <a:endParaRPr lang="zh-CN" altLang="en-US" sz="3200" dirty="0">
              <a:solidFill>
                <a:schemeClr val="tx1"/>
              </a:solidFill>
              <a:latin typeface="Arial" panose="020B0604020202020204"/>
              <a:ea typeface="微软雅黑" panose="020B0503020204020204" pitchFamily="34" charset="-122"/>
              <a:sym typeface="Arial" panose="020B0604020202020204"/>
            </a:endParaRPr>
          </a:p>
        </p:txBody>
      </p:sp>
      <p:sp>
        <p:nvSpPr>
          <p:cNvPr id="6" name="文本框 87"/>
          <p:cNvSpPr>
            <a:spLocks noChangeArrowheads="1"/>
          </p:cNvSpPr>
          <p:nvPr/>
        </p:nvSpPr>
        <p:spPr bwMode="auto">
          <a:xfrm>
            <a:off x="3348355" y="2520315"/>
            <a:ext cx="2743200" cy="583565"/>
          </a:xfrm>
          <a:prstGeom prst="rect">
            <a:avLst/>
          </a:prstGeom>
          <a:noFill/>
          <a:ln>
            <a:noFill/>
          </a:ln>
        </p:spPr>
        <p:txBody>
          <a:bodyPr wrap="square">
            <a:spAutoFit/>
          </a:bodyPr>
          <a:lstStyle/>
          <a:p>
            <a:r>
              <a:rPr lang="en-US" altLang="zh-CN" sz="3200" b="1" dirty="0">
                <a:latin typeface="Arial" panose="020B0604020202020204"/>
                <a:ea typeface="微软雅黑" panose="020B0503020204020204" pitchFamily="34" charset="-122"/>
                <a:sym typeface="Arial" panose="020B0604020202020204"/>
              </a:rPr>
              <a:t>Discussion</a:t>
            </a:r>
            <a:endParaRPr lang="zh-CN" altLang="en-US" sz="3200" b="1" dirty="0">
              <a:latin typeface="Arial" panose="020B0604020202020204"/>
              <a:ea typeface="微软雅黑" panose="020B0503020204020204" pitchFamily="34"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1730">
        <p14:gallery dir="l"/>
      </p:transition>
    </mc:Choice>
    <mc:Fallback>
      <p:transition spd="slow" advClick="0" advTm="17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6"/>
                                        </p:tgtEl>
                                        <p:attrNameLst>
                                          <p:attrName>style.visibility</p:attrName>
                                        </p:attrNameLst>
                                      </p:cBhvr>
                                      <p:to>
                                        <p:strVal val="visible"/>
                                      </p:to>
                                    </p:set>
                                    <p:anim by="(-#ppt_w*2)" calcmode="lin" valueType="num">
                                      <p:cBhvr rctx="PPT">
                                        <p:cTn id="11" dur="500" autoRev="1" fill="hold">
                                          <p:stCondLst>
                                            <p:cond delay="0"/>
                                          </p:stCondLst>
                                        </p:cTn>
                                        <p:tgtEl>
                                          <p:spTgt spid="6"/>
                                        </p:tgtEl>
                                        <p:attrNameLst>
                                          <p:attrName>ppt_w</p:attrName>
                                        </p:attrNameLst>
                                      </p:cBhvr>
                                    </p:anim>
                                    <p:anim by="(#ppt_w*0.50)" calcmode="lin" valueType="num">
                                      <p:cBhvr>
                                        <p:cTn id="12" dur="500" decel="50000" autoRev="1" fill="hold">
                                          <p:stCondLst>
                                            <p:cond delay="0"/>
                                          </p:stCondLst>
                                        </p:cTn>
                                        <p:tgtEl>
                                          <p:spTgt spid="6"/>
                                        </p:tgtEl>
                                        <p:attrNameLst>
                                          <p:attrName>ppt_x</p:attrName>
                                        </p:attrNameLst>
                                      </p:cBhvr>
                                    </p:anim>
                                    <p:anim from="(-#ppt_h/2)" to="(#ppt_y)" calcmode="lin" valueType="num">
                                      <p:cBhvr>
                                        <p:cTn id="13" dur="1000" fill="hold">
                                          <p:stCondLst>
                                            <p:cond delay="0"/>
                                          </p:stCondLst>
                                        </p:cTn>
                                        <p:tgtEl>
                                          <p:spTgt spid="6"/>
                                        </p:tgtEl>
                                        <p:attrNameLst>
                                          <p:attrName>ppt_y</p:attrName>
                                        </p:attrNameLst>
                                      </p:cBhvr>
                                    </p:anim>
                                    <p:animRot by="21600000">
                                      <p:cBhvr>
                                        <p:cTn id="14" dur="1000" fill="hold">
                                          <p:stCondLst>
                                            <p:cond delay="0"/>
                                          </p:stCondLst>
                                        </p:cTn>
                                        <p:tgtEl>
                                          <p:spTgt spid="6"/>
                                        </p:tgtEl>
                                        <p:attrNameLst>
                                          <p:attrName>r</p:attrName>
                                        </p:attrNameLst>
                                      </p:cBhvr>
                                    </p:animRot>
                                  </p:childTnLst>
                                </p:cTn>
                              </p:par>
                            </p:childTnLst>
                          </p:cTn>
                        </p:par>
                        <p:par>
                          <p:cTn id="15" fill="hold">
                            <p:stCondLst>
                              <p:cond delay="3900"/>
                            </p:stCondLst>
                            <p:childTnLst>
                              <p:par>
                                <p:cTn id="16" presetID="36" presetClass="emph" presetSubtype="0" fill="hold" grpId="1" nodeType="afterEffect">
                                  <p:stCondLst>
                                    <p:cond delay="0"/>
                                  </p:stCondLst>
                                  <p:iterate type="lt">
                                    <p:tmPct val="10000"/>
                                  </p:iterate>
                                  <p:childTnLst>
                                    <p:animScale>
                                      <p:cBhvr>
                                        <p:cTn id="17" dur="250" autoRev="1" fill="hold">
                                          <p:stCondLst>
                                            <p:cond delay="0"/>
                                          </p:stCondLst>
                                        </p:cTn>
                                        <p:tgtEl>
                                          <p:spTgt spid="6"/>
                                        </p:tgtEl>
                                      </p:cBhvr>
                                      <p:to x="80000" y="100000"/>
                                    </p:animScale>
                                    <p:anim by="(#ppt_w*0.10)" calcmode="lin" valueType="num">
                                      <p:cBhvr>
                                        <p:cTn id="18" dur="250" autoRev="1" fill="hold">
                                          <p:stCondLst>
                                            <p:cond delay="0"/>
                                          </p:stCondLst>
                                        </p:cTn>
                                        <p:tgtEl>
                                          <p:spTgt spid="6"/>
                                        </p:tgtEl>
                                        <p:attrNameLst>
                                          <p:attrName>ppt_x</p:attrName>
                                        </p:attrNameLst>
                                      </p:cBhvr>
                                    </p:anim>
                                    <p:anim by="(-#ppt_w*0.10)" calcmode="lin" valueType="num">
                                      <p:cBhvr>
                                        <p:cTn id="19" dur="250" autoRev="1" fill="hold">
                                          <p:stCondLst>
                                            <p:cond delay="0"/>
                                          </p:stCondLst>
                                        </p:cTn>
                                        <p:tgtEl>
                                          <p:spTgt spid="6"/>
                                        </p:tgtEl>
                                        <p:attrNameLst>
                                          <p:attrName>ppt_y</p:attrName>
                                        </p:attrNameLst>
                                      </p:cBhvr>
                                    </p:anim>
                                    <p:animRot by="-480000">
                                      <p:cBhvr>
                                        <p:cTn id="20" dur="250" autoRev="1" fill="hold">
                                          <p:stCondLst>
                                            <p:cond delay="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stretch>
            <a:fillRect/>
          </a:stretch>
        </p:blipFill>
        <p:spPr>
          <a:xfrm>
            <a:off x="-39565" y="7962"/>
            <a:ext cx="9017497" cy="5040732"/>
          </a:xfrm>
          <a:prstGeom prst="rect">
            <a:avLst/>
          </a:prstGeom>
        </p:spPr>
      </p:pic>
      <p:sp>
        <p:nvSpPr>
          <p:cNvPr id="5" name="矩形: 圆角 4"/>
          <p:cNvSpPr/>
          <p:nvPr/>
        </p:nvSpPr>
        <p:spPr>
          <a:xfrm>
            <a:off x="3452673" y="1872084"/>
            <a:ext cx="2160240" cy="504056"/>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Arial" panose="020B0604020202020204"/>
                <a:ea typeface="微软雅黑" panose="020B0503020204020204" pitchFamily="34" charset="-122"/>
                <a:sym typeface="Arial" panose="020B0604020202020204"/>
              </a:rPr>
              <a:t>PART  </a:t>
            </a:r>
            <a:r>
              <a:rPr lang="en-US" altLang="zh-CN" sz="3200" dirty="0" smtClean="0">
                <a:solidFill>
                  <a:schemeClr val="tx1"/>
                </a:solidFill>
                <a:latin typeface="Arial" panose="020B0604020202020204"/>
                <a:ea typeface="微软雅黑" panose="020B0503020204020204" pitchFamily="34" charset="-122"/>
                <a:sym typeface="Arial" panose="020B0604020202020204"/>
              </a:rPr>
              <a:t>01</a:t>
            </a:r>
            <a:endParaRPr lang="zh-CN" altLang="en-US" sz="3200" dirty="0">
              <a:solidFill>
                <a:schemeClr val="tx1"/>
              </a:solidFill>
              <a:latin typeface="Arial" panose="020B0604020202020204"/>
              <a:ea typeface="微软雅黑" panose="020B0503020204020204" pitchFamily="34" charset="-122"/>
              <a:sym typeface="Arial" panose="020B0604020202020204"/>
            </a:endParaRPr>
          </a:p>
        </p:txBody>
      </p:sp>
      <p:sp>
        <p:nvSpPr>
          <p:cNvPr id="6" name="文本框 87"/>
          <p:cNvSpPr>
            <a:spLocks noChangeArrowheads="1"/>
          </p:cNvSpPr>
          <p:nvPr/>
        </p:nvSpPr>
        <p:spPr bwMode="auto">
          <a:xfrm>
            <a:off x="3276426" y="2520156"/>
            <a:ext cx="3600400" cy="584776"/>
          </a:xfrm>
          <a:prstGeom prst="rect">
            <a:avLst/>
          </a:prstGeom>
          <a:noFill/>
          <a:ln>
            <a:noFill/>
          </a:ln>
        </p:spPr>
        <p:txBody>
          <a:bodyPr wrap="square">
            <a:spAutoFit/>
          </a:bodyPr>
          <a:lstStyle/>
          <a:p>
            <a:r>
              <a:rPr lang="en-US" altLang="zh-CN" sz="3200" b="1" dirty="0">
                <a:latin typeface="Arial" panose="020B0604020202020204"/>
                <a:ea typeface="微软雅黑" panose="020B0503020204020204" pitchFamily="34" charset="-122"/>
                <a:sym typeface="Arial" panose="020B0604020202020204"/>
              </a:rPr>
              <a:t>Introduction</a:t>
            </a:r>
            <a:endParaRPr lang="zh-CN" altLang="en-US" sz="3200" b="1" dirty="0">
              <a:latin typeface="Arial" panose="020B0604020202020204"/>
              <a:ea typeface="微软雅黑" panose="020B0503020204020204" pitchFamily="34"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1730">
        <p14:gallery dir="l"/>
      </p:transition>
    </mc:Choice>
    <mc:Fallback>
      <p:transition spd="slow" advClick="0" advTm="1730">
        <p:fade/>
      </p:transition>
    </mc:Fallback>
  </mc:AlternateContent>
  <p:timing>
    <p:tnLst>
      <p:par>
        <p:cTn id="1" dur="indefinite" restart="never" nodeType="tmRoot"/>
      </p:par>
    </p:tnLst>
    <p:bldLst>
      <p:bldP spid="5" grpId="0" animBg="1"/>
      <p:bldP spid="6" grpId="0"/>
      <p:bldP spid="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p:nvPr/>
        </p:nvSpPr>
        <p:spPr>
          <a:xfrm>
            <a:off x="252090" y="143892"/>
            <a:ext cx="2880320"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rPr>
              <a:t>Discussion</a:t>
            </a:r>
            <a:endPar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endParaRPr>
          </a:p>
        </p:txBody>
      </p:sp>
      <p:sp>
        <p:nvSpPr>
          <p:cNvPr id="4" name="TextBox 3"/>
          <p:cNvSpPr txBox="1"/>
          <p:nvPr/>
        </p:nvSpPr>
        <p:spPr>
          <a:xfrm>
            <a:off x="-111467" y="858200"/>
            <a:ext cx="8955968" cy="3784600"/>
          </a:xfrm>
          <a:prstGeom prst="rect">
            <a:avLst/>
          </a:prstGeom>
          <a:noFill/>
        </p:spPr>
        <p:txBody>
          <a:bodyPr wrap="square" rtlCol="0">
            <a:spAutoFit/>
          </a:bodyPr>
          <a:lstStyle/>
          <a:p>
            <a:pPr lvl="1"/>
            <a:r>
              <a:rPr lang="en-US" altLang="zh-CN" sz="2000" dirty="0" smtClean="0">
                <a:latin typeface="Times New Roman" panose="02020603050405020304" pitchFamily="18" charset="0"/>
                <a:cs typeface="Times New Roman" panose="02020603050405020304" pitchFamily="18" charset="0"/>
              </a:rPr>
              <a:t>When there is a change in the task relevance of  WM representations, </a:t>
            </a:r>
            <a:r>
              <a:rPr lang="en-US" altLang="zh-CN" sz="2000" dirty="0" smtClean="0">
                <a:solidFill>
                  <a:srgbClr val="0070C0"/>
                </a:solidFill>
                <a:latin typeface="Times New Roman" panose="02020603050405020304" pitchFamily="18" charset="0"/>
                <a:cs typeface="Times New Roman" panose="02020603050405020304" pitchFamily="18" charset="0"/>
              </a:rPr>
              <a:t>theta oscillations</a:t>
            </a:r>
            <a:r>
              <a:rPr lang="en-US" altLang="zh-CN" sz="2000" dirty="0" smtClean="0">
                <a:latin typeface="Times New Roman" panose="02020603050405020304" pitchFamily="18" charset="0"/>
                <a:cs typeface="Times New Roman" panose="02020603050405020304" pitchFamily="18" charset="0"/>
              </a:rPr>
              <a:t> may serve to </a:t>
            </a:r>
            <a:r>
              <a:rPr lang="en-US" altLang="zh-CN" sz="2000" dirty="0" smtClean="0">
                <a:solidFill>
                  <a:srgbClr val="0070C0"/>
                </a:solidFill>
                <a:latin typeface="Times New Roman" panose="02020603050405020304" pitchFamily="18" charset="0"/>
                <a:cs typeface="Times New Roman" panose="02020603050405020304" pitchFamily="18" charset="0"/>
              </a:rPr>
              <a:t>output-gate</a:t>
            </a:r>
            <a:r>
              <a:rPr lang="en-US" altLang="zh-CN" sz="2000" dirty="0" smtClean="0">
                <a:latin typeface="Times New Roman" panose="02020603050405020304" pitchFamily="18" charset="0"/>
                <a:cs typeface="Times New Roman" panose="02020603050405020304" pitchFamily="18" charset="0"/>
              </a:rPr>
              <a:t> a control policy that is maintained in pre-</a:t>
            </a:r>
            <a:endParaRPr lang="en-US" altLang="zh-CN" sz="2000" dirty="0" smtClean="0">
              <a:latin typeface="Times New Roman" panose="02020603050405020304" pitchFamily="18" charset="0"/>
              <a:cs typeface="Times New Roman" panose="02020603050405020304" pitchFamily="18" charset="0"/>
            </a:endParaRPr>
          </a:p>
          <a:p>
            <a:pPr lvl="1"/>
            <a:r>
              <a:rPr lang="en-US" altLang="zh-CN" sz="2000" dirty="0" smtClean="0">
                <a:latin typeface="Times New Roman" panose="02020603050405020304" pitchFamily="18" charset="0"/>
                <a:cs typeface="Times New Roman" panose="02020603050405020304" pitchFamily="18" charset="0"/>
              </a:rPr>
              <a:t>frontal cortex and provides top-down signals that subsequently modulate activity in posterior regions such as parietal cortex .</a:t>
            </a:r>
            <a:endParaRPr lang="en-US" altLang="zh-CN" sz="2000" dirty="0" smtClean="0">
              <a:latin typeface="Times New Roman" panose="02020603050405020304" pitchFamily="18" charset="0"/>
              <a:cs typeface="Times New Roman" panose="02020603050405020304" pitchFamily="18" charset="0"/>
            </a:endParaRPr>
          </a:p>
          <a:p>
            <a:pPr lvl="1"/>
            <a:endParaRPr lang="en-US" altLang="zh-CN" sz="2000" dirty="0" smtClean="0">
              <a:latin typeface="Times New Roman" panose="02020603050405020304" pitchFamily="18" charset="0"/>
              <a:cs typeface="Times New Roman" panose="02020603050405020304" pitchFamily="18" charset="0"/>
            </a:endParaRPr>
          </a:p>
          <a:p>
            <a:pPr lvl="1"/>
            <a:r>
              <a:rPr lang="en-US" altLang="zh-CN" sz="2000" dirty="0" smtClean="0">
                <a:latin typeface="Times New Roman" panose="02020603050405020304" pitchFamily="18" charset="0"/>
                <a:cs typeface="Times New Roman" panose="02020603050405020304" pitchFamily="18" charset="0"/>
              </a:rPr>
              <a:t> </a:t>
            </a:r>
            <a:r>
              <a:rPr lang="en-US" altLang="zh-CN" sz="2000" dirty="0" smtClean="0">
                <a:solidFill>
                  <a:srgbClr val="0070C0"/>
                </a:solidFill>
                <a:latin typeface="Times New Roman" panose="02020603050405020304" pitchFamily="18" charset="0"/>
                <a:cs typeface="Times New Roman" panose="02020603050405020304" pitchFamily="18" charset="0"/>
              </a:rPr>
              <a:t>Alpha oscillations </a:t>
            </a:r>
            <a:r>
              <a:rPr lang="en-US" altLang="zh-CN" sz="2000" dirty="0" smtClean="0">
                <a:latin typeface="Times New Roman" panose="02020603050405020304" pitchFamily="18" charset="0"/>
                <a:cs typeface="Times New Roman" panose="02020603050405020304" pitchFamily="18" charset="0"/>
              </a:rPr>
              <a:t>in parietal cortex have been previously shown to play a causal</a:t>
            </a:r>
            <a:endParaRPr lang="en-US" altLang="zh-CN" sz="2000" dirty="0" smtClean="0">
              <a:latin typeface="Times New Roman" panose="02020603050405020304" pitchFamily="18" charset="0"/>
              <a:cs typeface="Times New Roman" panose="02020603050405020304" pitchFamily="18" charset="0"/>
            </a:endParaRPr>
          </a:p>
          <a:p>
            <a:pPr lvl="1"/>
            <a:r>
              <a:rPr lang="en-US" altLang="zh-CN" sz="2000" dirty="0" smtClean="0">
                <a:latin typeface="Times New Roman" panose="02020603050405020304" pitchFamily="18" charset="0"/>
                <a:cs typeface="Times New Roman" panose="02020603050405020304" pitchFamily="18" charset="0"/>
              </a:rPr>
              <a:t>role in </a:t>
            </a:r>
            <a:r>
              <a:rPr lang="en-US" altLang="zh-CN" sz="2000" dirty="0" smtClean="0">
                <a:solidFill>
                  <a:srgbClr val="0070C0"/>
                </a:solidFill>
                <a:latin typeface="Times New Roman" panose="02020603050405020304" pitchFamily="18" charset="0"/>
                <a:cs typeface="Times New Roman" panose="02020603050405020304" pitchFamily="18" charset="0"/>
              </a:rPr>
              <a:t>input-gating</a:t>
            </a:r>
            <a:r>
              <a:rPr lang="en-US" altLang="zh-CN" sz="2000" dirty="0" smtClean="0">
                <a:latin typeface="Times New Roman" panose="02020603050405020304" pitchFamily="18" charset="0"/>
                <a:cs typeface="Times New Roman" panose="02020603050405020304" pitchFamily="18" charset="0"/>
              </a:rPr>
              <a:t> by suppressing task-irrelevant exogenous information from being encoded into WM .</a:t>
            </a:r>
            <a:endParaRPr lang="en-US" altLang="zh-CN" sz="2000" dirty="0" smtClean="0">
              <a:latin typeface="Times New Roman" panose="02020603050405020304" pitchFamily="18" charset="0"/>
              <a:cs typeface="Times New Roman" panose="02020603050405020304" pitchFamily="18" charset="0"/>
            </a:endParaRPr>
          </a:p>
          <a:p>
            <a:pPr lvl="1"/>
            <a:endParaRPr lang="en-US" altLang="zh-CN" sz="2000" dirty="0" smtClean="0">
              <a:latin typeface="Times New Roman" panose="02020603050405020304" pitchFamily="18" charset="0"/>
              <a:cs typeface="Times New Roman" panose="02020603050405020304" pitchFamily="18" charset="0"/>
            </a:endParaRPr>
          </a:p>
          <a:p>
            <a:pPr lvl="1"/>
            <a:r>
              <a:rPr lang="en-US" altLang="zh-CN" sz="2000" dirty="0" smtClean="0">
                <a:solidFill>
                  <a:srgbClr val="0070C0"/>
                </a:solidFill>
                <a:latin typeface="Times New Roman" panose="02020603050405020304" pitchFamily="18" charset="0"/>
                <a:cs typeface="Times New Roman" panose="02020603050405020304" pitchFamily="18" charset="0"/>
              </a:rPr>
              <a:t>Alpha oscillations </a:t>
            </a:r>
            <a:r>
              <a:rPr lang="en-US" altLang="zh-CN" sz="2000" dirty="0" smtClean="0">
                <a:latin typeface="Times New Roman" panose="02020603050405020304" pitchFamily="18" charset="0"/>
                <a:cs typeface="Times New Roman" panose="02020603050405020304" pitchFamily="18" charset="0"/>
              </a:rPr>
              <a:t>also serve to </a:t>
            </a:r>
            <a:r>
              <a:rPr lang="en-US" altLang="zh-CN" sz="2000" dirty="0" smtClean="0">
                <a:solidFill>
                  <a:srgbClr val="0070C0"/>
                </a:solidFill>
                <a:latin typeface="Times New Roman" panose="02020603050405020304" pitchFamily="18" charset="0"/>
                <a:cs typeface="Times New Roman" panose="02020603050405020304" pitchFamily="18" charset="0"/>
              </a:rPr>
              <a:t>suppress endogenous WM representations </a:t>
            </a:r>
            <a:r>
              <a:rPr lang="en-US" altLang="zh-CN" sz="2000" dirty="0" smtClean="0">
                <a:latin typeface="Times New Roman" panose="02020603050405020304" pitchFamily="18" charset="0"/>
                <a:cs typeface="Times New Roman" panose="02020603050405020304" pitchFamily="18" charset="0"/>
              </a:rPr>
              <a:t>for information that has already been encoded into memory but is no longer relevant to guide future behavior. </a:t>
            </a:r>
            <a:endParaRPr lang="en-US" altLang="zh-CN" sz="2000" dirty="0" smtClean="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1000">
        <p14:gallery dir="l"/>
      </p:transition>
    </mc:Choice>
    <mc:Fallback>
      <p:transition spd="slow" advClick="0" advTm="100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2095" y="1038860"/>
            <a:ext cx="8441055" cy="3169285"/>
          </a:xfrm>
          <a:prstGeom prst="rect">
            <a:avLst/>
          </a:prstGeom>
          <a:noFill/>
        </p:spPr>
        <p:txBody>
          <a:bodyPr wrap="square" rtlCol="0" anchor="t">
            <a:spAutoFit/>
          </a:bodyPr>
          <a:p>
            <a:pPr lvl="1" algn="l">
              <a:buClrTx/>
              <a:buSzTx/>
              <a:buFontTx/>
            </a:pPr>
            <a:r>
              <a:rPr lang="en-US" altLang="zh-CN" sz="2000" dirty="0" smtClean="0">
                <a:solidFill>
                  <a:schemeClr val="tx1"/>
                </a:solidFill>
                <a:latin typeface="Times New Roman" panose="02020603050405020304" pitchFamily="18" charset="0"/>
                <a:cs typeface="Times New Roman" panose="02020603050405020304" pitchFamily="18" charset="0"/>
              </a:rPr>
              <a:t>Frequency-specific TMS effects provide causal evidence that the match (or mismatch) between ongoing </a:t>
            </a:r>
            <a:r>
              <a:rPr lang="en-US" altLang="zh-CN" sz="2000" dirty="0" smtClean="0">
                <a:solidFill>
                  <a:srgbClr val="0070C0"/>
                </a:solidFill>
                <a:latin typeface="Times New Roman" panose="02020603050405020304" pitchFamily="18" charset="0"/>
                <a:cs typeface="Times New Roman" panose="02020603050405020304" pitchFamily="18" charset="0"/>
              </a:rPr>
              <a:t>task-relevant neural oscillations</a:t>
            </a:r>
            <a:r>
              <a:rPr lang="en-US" altLang="zh-CN" sz="2000" dirty="0" smtClean="0">
                <a:solidFill>
                  <a:schemeClr val="tx1"/>
                </a:solidFill>
                <a:latin typeface="Times New Roman" panose="02020603050405020304" pitchFamily="18" charset="0"/>
                <a:cs typeface="Times New Roman" panose="02020603050405020304" pitchFamily="18" charset="0"/>
              </a:rPr>
              <a:t> and </a:t>
            </a:r>
            <a:r>
              <a:rPr lang="en-US" altLang="zh-CN" sz="2000" dirty="0" smtClean="0">
                <a:solidFill>
                  <a:srgbClr val="0070C0"/>
                </a:solidFill>
                <a:latin typeface="Times New Roman" panose="02020603050405020304" pitchFamily="18" charset="0"/>
                <a:cs typeface="Times New Roman" panose="02020603050405020304" pitchFamily="18" charset="0"/>
              </a:rPr>
              <a:t>the frequency of stimulation</a:t>
            </a:r>
            <a:r>
              <a:rPr lang="en-US" altLang="zh-CN" sz="2000" dirty="0" smtClean="0">
                <a:solidFill>
                  <a:schemeClr val="tx1"/>
                </a:solidFill>
                <a:latin typeface="Times New Roman" panose="02020603050405020304" pitchFamily="18" charset="0"/>
                <a:cs typeface="Times New Roman" panose="02020603050405020304" pitchFamily="18" charset="0"/>
              </a:rPr>
              <a:t> are critical to the </a:t>
            </a:r>
            <a:r>
              <a:rPr lang="en-US" altLang="zh-CN" sz="2000" dirty="0" smtClean="0">
                <a:solidFill>
                  <a:srgbClr val="0070C0"/>
                </a:solidFill>
                <a:latin typeface="Times New Roman" panose="02020603050405020304" pitchFamily="18" charset="0"/>
                <a:cs typeface="Times New Roman" panose="02020603050405020304" pitchFamily="18" charset="0"/>
              </a:rPr>
              <a:t>behavioral impact of TMS.</a:t>
            </a:r>
            <a:endParaRPr lang="en-US" altLang="zh-CN" sz="2000" dirty="0" smtClean="0">
              <a:solidFill>
                <a:srgbClr val="0070C0"/>
              </a:solidFill>
              <a:latin typeface="Times New Roman" panose="02020603050405020304" pitchFamily="18" charset="0"/>
              <a:cs typeface="Times New Roman" panose="02020603050405020304" pitchFamily="18" charset="0"/>
            </a:endParaRPr>
          </a:p>
          <a:p>
            <a:pPr lvl="1" algn="l">
              <a:buClrTx/>
              <a:buSzTx/>
              <a:buFontTx/>
            </a:pPr>
            <a:endParaRPr lang="en-US" altLang="zh-CN" sz="2000" dirty="0" smtClean="0">
              <a:solidFill>
                <a:srgbClr val="0070C0"/>
              </a:solidFill>
              <a:latin typeface="Times New Roman" panose="02020603050405020304" pitchFamily="18" charset="0"/>
              <a:cs typeface="Times New Roman" panose="02020603050405020304" pitchFamily="18" charset="0"/>
            </a:endParaRPr>
          </a:p>
          <a:p>
            <a:pPr lvl="1" algn="l">
              <a:buClrTx/>
              <a:buSzTx/>
              <a:buFontTx/>
            </a:pPr>
            <a:r>
              <a:rPr lang="zh-CN" altLang="en-US" sz="2000" dirty="0" smtClean="0">
                <a:solidFill>
                  <a:schemeClr val="tx1"/>
                </a:solidFill>
                <a:latin typeface="Times New Roman" panose="02020603050405020304" pitchFamily="18" charset="0"/>
                <a:cs typeface="Times New Roman" panose="02020603050405020304" pitchFamily="18" charset="0"/>
              </a:rPr>
              <a:t> </a:t>
            </a:r>
            <a:r>
              <a:rPr lang="en-US" altLang="zh-CN" sz="2000" dirty="0" smtClean="0">
                <a:solidFill>
                  <a:schemeClr val="tx1"/>
                </a:solidFill>
                <a:latin typeface="Times New Roman" panose="02020603050405020304" pitchFamily="18" charset="0"/>
                <a:cs typeface="Times New Roman" panose="02020603050405020304" pitchFamily="18" charset="0"/>
              </a:rPr>
              <a:t>F</a:t>
            </a:r>
            <a:r>
              <a:rPr lang="zh-CN" altLang="en-US" sz="2000" dirty="0" smtClean="0">
                <a:solidFill>
                  <a:schemeClr val="tx1"/>
                </a:solidFill>
                <a:latin typeface="Times New Roman" panose="02020603050405020304" pitchFamily="18" charset="0"/>
                <a:cs typeface="Times New Roman" panose="02020603050405020304" pitchFamily="18" charset="0"/>
              </a:rPr>
              <a:t>unctional connectivity between brain regions displays increased alpha coherence with suppressed neural activity and increased theta coherence with active processing.</a:t>
            </a:r>
            <a:endParaRPr lang="zh-CN" altLang="en-US" sz="2000" dirty="0" smtClean="0">
              <a:solidFill>
                <a:schemeClr val="tx1"/>
              </a:solidFill>
              <a:latin typeface="Times New Roman" panose="02020603050405020304" pitchFamily="18" charset="0"/>
              <a:cs typeface="Times New Roman" panose="02020603050405020304" pitchFamily="18" charset="0"/>
            </a:endParaRPr>
          </a:p>
          <a:p>
            <a:pPr lvl="1" algn="l">
              <a:buClrTx/>
              <a:buSzTx/>
              <a:buFontTx/>
            </a:pPr>
            <a:endParaRPr lang="en-US" altLang="zh-CN" sz="2000" dirty="0" smtClean="0">
              <a:solidFill>
                <a:schemeClr val="tx1"/>
              </a:solidFill>
              <a:latin typeface="Times New Roman" panose="02020603050405020304" pitchFamily="18" charset="0"/>
              <a:cs typeface="Times New Roman" panose="02020603050405020304" pitchFamily="18" charset="0"/>
            </a:endParaRPr>
          </a:p>
          <a:p>
            <a:pPr lvl="1" algn="l">
              <a:buClrTx/>
              <a:buSzTx/>
              <a:buFontTx/>
            </a:pPr>
            <a:r>
              <a:rPr lang="en-US" altLang="zh-CN" sz="2000" dirty="0" smtClean="0">
                <a:solidFill>
                  <a:schemeClr val="tx1"/>
                </a:solidFill>
                <a:latin typeface="Times New Roman" panose="02020603050405020304" pitchFamily="18" charset="0"/>
                <a:cs typeface="Times New Roman" panose="02020603050405020304" pitchFamily="18" charset="0"/>
              </a:rPr>
              <a:t>Optimalbrain function requires a careful </a:t>
            </a:r>
            <a:r>
              <a:rPr lang="en-US" altLang="zh-CN" sz="2000" dirty="0" smtClean="0">
                <a:solidFill>
                  <a:srgbClr val="0070C0"/>
                </a:solidFill>
                <a:latin typeface="Times New Roman" panose="02020603050405020304" pitchFamily="18" charset="0"/>
                <a:cs typeface="Times New Roman" panose="02020603050405020304" pitchFamily="18" charset="0"/>
              </a:rPr>
              <a:t>balance between excitation and inhibition </a:t>
            </a:r>
            <a:r>
              <a:rPr lang="en-US" altLang="zh-CN" sz="2000" dirty="0" smtClean="0">
                <a:solidFill>
                  <a:schemeClr val="tx1"/>
                </a:solidFill>
                <a:latin typeface="Times New Roman" panose="02020603050405020304" pitchFamily="18" charset="0"/>
                <a:cs typeface="Times New Roman" panose="02020603050405020304" pitchFamily="18" charset="0"/>
              </a:rPr>
              <a:t>of activity in neurons and network.</a:t>
            </a:r>
            <a:endParaRPr lang="en-US" altLang="zh-CN" sz="2000" dirty="0" smtClean="0">
              <a:solidFill>
                <a:schemeClr val="tx1"/>
              </a:solidFill>
              <a:latin typeface="Times New Roman" panose="02020603050405020304" pitchFamily="18" charset="0"/>
              <a:cs typeface="Times New Roman" panose="02020603050405020304" pitchFamily="18" charset="0"/>
            </a:endParaRPr>
          </a:p>
        </p:txBody>
      </p:sp>
      <p:sp>
        <p:nvSpPr>
          <p:cNvPr id="5" name="Rectangle 5"/>
          <p:cNvSpPr/>
          <p:nvPr/>
        </p:nvSpPr>
        <p:spPr>
          <a:xfrm>
            <a:off x="252090" y="143892"/>
            <a:ext cx="2880320"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rPr>
              <a:t>Discussion</a:t>
            </a:r>
            <a:endPar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1000">
        <p14:gallery dir="l"/>
      </p:transition>
    </mc:Choice>
    <mc:Fallback>
      <p:transition spd="slow" advClick="0" advTm="1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6106" y="935936"/>
            <a:ext cx="8353046" cy="3600400"/>
          </a:xfrm>
        </p:spPr>
        <p:txBody>
          <a:bodyPr>
            <a:normAutofit/>
          </a:bodyPr>
          <a:lstStyle/>
          <a:p>
            <a:r>
              <a:rPr lang="en-US" altLang="zh-CN" sz="2400" dirty="0" smtClean="0">
                <a:latin typeface="Times New Roman" panose="02020603050405020304" pitchFamily="18" charset="0"/>
                <a:ea typeface="宋体" panose="02010600030101010101" pitchFamily="2" charset="-122"/>
                <a:cs typeface="Arial" panose="020B0604020202020204" pitchFamily="34" charset="0"/>
              </a:rPr>
              <a:t>Managing the limited capacity of working memory (WM) requires control processes that can </a:t>
            </a:r>
            <a:r>
              <a:rPr lang="en-US" altLang="zh-CN" sz="2400" b="1" dirty="0" smtClean="0">
                <a:latin typeface="Times New Roman" panose="02020603050405020304" pitchFamily="18" charset="0"/>
                <a:ea typeface="宋体" panose="02010600030101010101" pitchFamily="2" charset="-122"/>
                <a:cs typeface="Arial" panose="020B0604020202020204" pitchFamily="34" charset="0"/>
              </a:rPr>
              <a:t>prioritize goal-relevant information</a:t>
            </a:r>
            <a:r>
              <a:rPr lang="en-US" altLang="zh-CN" sz="2400" dirty="0" smtClean="0">
                <a:latin typeface="Times New Roman" panose="02020603050405020304" pitchFamily="18" charset="0"/>
                <a:ea typeface="宋体" panose="02010600030101010101" pitchFamily="2" charset="-122"/>
                <a:cs typeface="Arial" panose="020B0604020202020204" pitchFamily="34" charset="0"/>
              </a:rPr>
              <a:t> and </a:t>
            </a:r>
            <a:r>
              <a:rPr lang="en-US" altLang="zh-CN" sz="2400" b="1" dirty="0" smtClean="0">
                <a:latin typeface="Times New Roman" panose="02020603050405020304" pitchFamily="18" charset="0"/>
                <a:ea typeface="宋体" panose="02010600030101010101" pitchFamily="2" charset="-122"/>
                <a:cs typeface="Arial" panose="020B0604020202020204" pitchFamily="34" charset="0"/>
              </a:rPr>
              <a:t>suppress goal-irrelevant information.</a:t>
            </a:r>
            <a:endParaRPr lang="en-US" altLang="zh-CN" sz="2400" dirty="0" smtClean="0">
              <a:latin typeface="Times New Roman" panose="02020603050405020304" pitchFamily="18" charset="0"/>
              <a:ea typeface="宋体" panose="02010600030101010101" pitchFamily="2" charset="-122"/>
              <a:cs typeface="Arial" panose="020B0604020202020204" pitchFamily="34" charset="0"/>
            </a:endParaRPr>
          </a:p>
          <a:p>
            <a:endParaRPr lang="en-US" altLang="zh-CN" sz="2400" dirty="0" smtClean="0">
              <a:latin typeface="Times New Roman" panose="02020603050405020304" pitchFamily="18" charset="0"/>
              <a:ea typeface="宋体" panose="02010600030101010101" pitchFamily="2" charset="-122"/>
              <a:cs typeface="Arial" panose="020B0604020202020204" pitchFamily="34" charset="0"/>
            </a:endParaRPr>
          </a:p>
          <a:p>
            <a:r>
              <a:rPr lang="en-US" altLang="zh-CN" sz="2400" dirty="0" smtClean="0">
                <a:latin typeface="Times New Roman" panose="02020603050405020304" pitchFamily="18" charset="0"/>
                <a:ea typeface="宋体" panose="02010600030101010101" pitchFamily="2" charset="-122"/>
                <a:cs typeface="Arial" panose="020B0604020202020204" pitchFamily="34" charset="0"/>
              </a:rPr>
              <a:t>Substantial evidence has shown that </a:t>
            </a:r>
            <a:r>
              <a:rPr lang="en-US" altLang="zh-CN" sz="2400" b="1" dirty="0" smtClean="0">
                <a:latin typeface="Times New Roman" panose="02020603050405020304" pitchFamily="18" charset="0"/>
                <a:ea typeface="宋体" panose="02010600030101010101" pitchFamily="2" charset="-122"/>
                <a:cs typeface="Arial" panose="020B0604020202020204" pitchFamily="34" charset="0"/>
              </a:rPr>
              <a:t>prioritization </a:t>
            </a:r>
            <a:r>
              <a:rPr lang="en-US" altLang="zh-CN" sz="2400" dirty="0" smtClean="0">
                <a:latin typeface="Times New Roman" panose="02020603050405020304" pitchFamily="18" charset="0"/>
                <a:ea typeface="宋体" panose="02010600030101010101" pitchFamily="2" charset="-122"/>
                <a:cs typeface="Arial" panose="020B0604020202020204" pitchFamily="34" charset="0"/>
              </a:rPr>
              <a:t>is associated with </a:t>
            </a:r>
            <a:r>
              <a:rPr lang="en-US" altLang="zh-CN" sz="2400" b="1" dirty="0" smtClean="0">
                <a:latin typeface="Times New Roman" panose="02020603050405020304" pitchFamily="18" charset="0"/>
                <a:ea typeface="宋体" panose="02010600030101010101" pitchFamily="2" charset="-122"/>
                <a:cs typeface="Arial" panose="020B0604020202020204" pitchFamily="34" charset="0"/>
              </a:rPr>
              <a:t>theta oscillations</a:t>
            </a:r>
            <a:r>
              <a:rPr lang="en-US" altLang="zh-CN" sz="2400" dirty="0" smtClean="0">
                <a:latin typeface="Times New Roman" panose="02020603050405020304" pitchFamily="18" charset="0"/>
                <a:ea typeface="宋体" panose="02010600030101010101" pitchFamily="2" charset="-122"/>
                <a:cs typeface="Arial" panose="020B0604020202020204" pitchFamily="34" charset="0"/>
              </a:rPr>
              <a:t> that are typically observed over </a:t>
            </a:r>
            <a:r>
              <a:rPr lang="en-US" altLang="zh-CN" sz="2400" b="1" dirty="0" smtClean="0">
                <a:latin typeface="Times New Roman" panose="02020603050405020304" pitchFamily="18" charset="0"/>
                <a:ea typeface="宋体" panose="02010600030101010101" pitchFamily="2" charset="-122"/>
                <a:cs typeface="Arial" panose="020B0604020202020204" pitchFamily="34" charset="0"/>
              </a:rPr>
              <a:t>frontal cortex</a:t>
            </a:r>
            <a:r>
              <a:rPr lang="en-US" altLang="zh-CN" sz="2400" dirty="0" smtClean="0">
                <a:latin typeface="Times New Roman" panose="02020603050405020304" pitchFamily="18" charset="0"/>
                <a:ea typeface="宋体" panose="02010600030101010101" pitchFamily="2" charset="-122"/>
                <a:cs typeface="Arial" panose="020B0604020202020204" pitchFamily="34" charset="0"/>
              </a:rPr>
              <a:t>, whereas </a:t>
            </a:r>
            <a:r>
              <a:rPr lang="en-US" altLang="zh-CN" sz="2400" b="1" dirty="0" smtClean="0">
                <a:latin typeface="Times New Roman" panose="02020603050405020304" pitchFamily="18" charset="0"/>
                <a:ea typeface="宋体" panose="02010600030101010101" pitchFamily="2" charset="-122"/>
                <a:cs typeface="Arial" panose="020B0604020202020204" pitchFamily="34" charset="0"/>
              </a:rPr>
              <a:t>suppression</a:t>
            </a:r>
            <a:r>
              <a:rPr lang="en-US" altLang="zh-CN" sz="2400" dirty="0" smtClean="0">
                <a:latin typeface="Times New Roman" panose="02020603050405020304" pitchFamily="18" charset="0"/>
                <a:ea typeface="宋体" panose="02010600030101010101" pitchFamily="2" charset="-122"/>
                <a:cs typeface="Arial" panose="020B0604020202020204" pitchFamily="34" charset="0"/>
              </a:rPr>
              <a:t> is associated with </a:t>
            </a:r>
            <a:r>
              <a:rPr lang="en-US" altLang="zh-CN" sz="2400" b="1" dirty="0" smtClean="0">
                <a:latin typeface="Times New Roman" panose="02020603050405020304" pitchFamily="18" charset="0"/>
                <a:ea typeface="宋体" panose="02010600030101010101" pitchFamily="2" charset="-122"/>
                <a:cs typeface="Arial" panose="020B0604020202020204" pitchFamily="34" charset="0"/>
              </a:rPr>
              <a:t>alpha oscillations</a:t>
            </a:r>
            <a:r>
              <a:rPr lang="en-US" altLang="zh-CN" sz="2400" dirty="0" smtClean="0">
                <a:latin typeface="Times New Roman" panose="02020603050405020304" pitchFamily="18" charset="0"/>
                <a:ea typeface="宋体" panose="02010600030101010101" pitchFamily="2" charset="-122"/>
                <a:cs typeface="Arial" panose="020B0604020202020204" pitchFamily="34" charset="0"/>
              </a:rPr>
              <a:t> that are typically observed over </a:t>
            </a:r>
            <a:r>
              <a:rPr lang="en-US" altLang="zh-CN" sz="2400" b="1" dirty="0" smtClean="0">
                <a:latin typeface="Times New Roman" panose="02020603050405020304" pitchFamily="18" charset="0"/>
                <a:ea typeface="宋体" panose="02010600030101010101" pitchFamily="2" charset="-122"/>
                <a:cs typeface="Arial" panose="020B0604020202020204" pitchFamily="34" charset="0"/>
              </a:rPr>
              <a:t>occipital-parietal cortex</a:t>
            </a:r>
            <a:r>
              <a:rPr lang="en-US" altLang="zh-CN" sz="2400" dirty="0" smtClean="0">
                <a:latin typeface="Times New Roman" panose="02020603050405020304" pitchFamily="18" charset="0"/>
                <a:ea typeface="宋体" panose="02010600030101010101" pitchFamily="2" charset="-122"/>
                <a:cs typeface="Arial" panose="020B0604020202020204" pitchFamily="34" charset="0"/>
              </a:rPr>
              <a:t>. </a:t>
            </a:r>
            <a:endParaRPr lang="en-US" altLang="zh-CN" sz="2400" dirty="0" smtClean="0">
              <a:latin typeface="Times New Roman" panose="02020603050405020304" pitchFamily="18" charset="0"/>
              <a:ea typeface="宋体" panose="02010600030101010101" pitchFamily="2" charset="-122"/>
              <a:cs typeface="Arial" panose="020B0604020202020204" pitchFamily="34" charset="0"/>
            </a:endParaRPr>
          </a:p>
          <a:p>
            <a:pPr marL="0" indent="0">
              <a:buNone/>
            </a:pPr>
            <a:endParaRPr lang="en-US" altLang="zh-CN" sz="2000" dirty="0" smtClean="0">
              <a:latin typeface="Times New Roman" panose="02020603050405020304" pitchFamily="18" charset="0"/>
              <a:cs typeface="Times New Roman" panose="02020603050405020304" pitchFamily="18" charset="0"/>
            </a:endParaRPr>
          </a:p>
          <a:p>
            <a:pPr marL="0" indent="0">
              <a:buNone/>
            </a:pPr>
            <a:endParaRPr lang="en-US" altLang="zh-CN" sz="2000" dirty="0" smtClean="0">
              <a:latin typeface="Times New Roman" panose="02020603050405020304" pitchFamily="18" charset="0"/>
              <a:cs typeface="Times New Roman" panose="02020603050405020304" pitchFamily="18" charset="0"/>
            </a:endParaRPr>
          </a:p>
          <a:p>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5"/>
          <p:cNvSpPr/>
          <p:nvPr/>
        </p:nvSpPr>
        <p:spPr>
          <a:xfrm>
            <a:off x="180335" y="143892"/>
            <a:ext cx="1944216"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rial" panose="020B0604020202020204"/>
                <a:ea typeface="微软雅黑" panose="020B0503020204020204" pitchFamily="34" charset="-122"/>
                <a:cs typeface="Open Sans Light" pitchFamily="34" charset="0"/>
                <a:sym typeface="Arial" panose="020B0604020202020204"/>
              </a:rPr>
              <a:t>Introduction</a:t>
            </a:r>
            <a:endPar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endParaRPr>
          </a:p>
        </p:txBody>
      </p:sp>
    </p:spTree>
  </p:cSld>
  <p:clrMapOvr>
    <a:masterClrMapping/>
  </p:clrMapOvr>
  <p:transition spd="slow" advTm="173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4351" y="1142311"/>
            <a:ext cx="8353046" cy="3600400"/>
          </a:xfrm>
        </p:spPr>
        <p:txBody>
          <a:bodyPr>
            <a:normAutofit/>
          </a:bodyPr>
          <a:lstStyle/>
          <a:p>
            <a:r>
              <a:rPr lang="en-US" altLang="zh-CN" sz="2400" b="1" dirty="0" smtClean="0">
                <a:latin typeface="Times New Roman" panose="02020603050405020304" pitchFamily="18" charset="0"/>
                <a:ea typeface="宋体" panose="02010600030101010101" pitchFamily="2" charset="-122"/>
                <a:cs typeface="Arial" panose="020B0604020202020204" pitchFamily="34" charset="0"/>
              </a:rPr>
              <a:t>Rhythmic transcranial magnetic stimulation (rTMS)</a:t>
            </a:r>
            <a:r>
              <a:rPr lang="en-US" altLang="zh-CN" sz="2400" dirty="0" smtClean="0">
                <a:latin typeface="Times New Roman" panose="02020603050405020304" pitchFamily="18" charset="0"/>
                <a:ea typeface="宋体" panose="02010600030101010101" pitchFamily="2" charset="-122"/>
                <a:cs typeface="Arial" panose="020B0604020202020204" pitchFamily="34" charset="0"/>
              </a:rPr>
              <a:t> has been shown to cause local entrainment of both </a:t>
            </a:r>
            <a:r>
              <a:rPr lang="en-US" altLang="zh-CN" sz="2400" b="1" dirty="0" smtClean="0">
                <a:latin typeface="Times New Roman" panose="02020603050405020304" pitchFamily="18" charset="0"/>
                <a:ea typeface="宋体" panose="02010600030101010101" pitchFamily="2" charset="-122"/>
                <a:cs typeface="Arial" panose="020B0604020202020204" pitchFamily="34" charset="0"/>
              </a:rPr>
              <a:t>alpha </a:t>
            </a:r>
            <a:r>
              <a:rPr lang="en-US" altLang="zh-CN" sz="2400" dirty="0" smtClean="0">
                <a:latin typeface="Times New Roman" panose="02020603050405020304" pitchFamily="18" charset="0"/>
                <a:ea typeface="宋体" panose="02010600030101010101" pitchFamily="2" charset="-122"/>
                <a:cs typeface="Arial" panose="020B0604020202020204" pitchFamily="34" charset="0"/>
              </a:rPr>
              <a:t>and</a:t>
            </a:r>
            <a:r>
              <a:rPr lang="en-US" altLang="zh-CN" sz="2400" b="1" dirty="0" smtClean="0">
                <a:latin typeface="Times New Roman" panose="02020603050405020304" pitchFamily="18" charset="0"/>
                <a:ea typeface="宋体" panose="02010600030101010101" pitchFamily="2" charset="-122"/>
                <a:cs typeface="Arial" panose="020B0604020202020204" pitchFamily="34" charset="0"/>
              </a:rPr>
              <a:t> theta oscillations</a:t>
            </a:r>
            <a:r>
              <a:rPr lang="en-US" altLang="zh-CN" sz="2400" dirty="0" smtClean="0">
                <a:latin typeface="Times New Roman" panose="02020603050405020304" pitchFamily="18" charset="0"/>
                <a:ea typeface="宋体" panose="02010600030101010101" pitchFamily="2" charset="-122"/>
                <a:cs typeface="Arial" panose="020B0604020202020204" pitchFamily="34" charset="0"/>
              </a:rPr>
              <a:t> and to</a:t>
            </a:r>
            <a:r>
              <a:rPr lang="en-US" altLang="zh-CN" sz="2400" b="1" dirty="0" smtClean="0">
                <a:latin typeface="Times New Roman" panose="02020603050405020304" pitchFamily="18" charset="0"/>
                <a:ea typeface="宋体" panose="02010600030101010101" pitchFamily="2" charset="-122"/>
                <a:cs typeface="Arial" panose="020B0604020202020204" pitchFamily="34" charset="0"/>
              </a:rPr>
              <a:t> </a:t>
            </a:r>
            <a:r>
              <a:rPr lang="en-US" altLang="zh-CN" sz="2400" dirty="0" smtClean="0">
                <a:latin typeface="Times New Roman" panose="02020603050405020304" pitchFamily="18" charset="0"/>
                <a:ea typeface="宋体" panose="02010600030101010101" pitchFamily="2" charset="-122"/>
                <a:cs typeface="Arial" panose="020B0604020202020204" pitchFamily="34" charset="0"/>
              </a:rPr>
              <a:t>impact</a:t>
            </a:r>
            <a:r>
              <a:rPr lang="en-US" altLang="zh-CN" sz="2400" b="1" dirty="0" smtClean="0">
                <a:latin typeface="Times New Roman" panose="02020603050405020304" pitchFamily="18" charset="0"/>
                <a:ea typeface="宋体" panose="02010600030101010101" pitchFamily="2" charset="-122"/>
                <a:cs typeface="Arial" panose="020B0604020202020204" pitchFamily="34" charset="0"/>
              </a:rPr>
              <a:t> behavioral task performance</a:t>
            </a:r>
            <a:r>
              <a:rPr lang="en-US" altLang="zh-CN" sz="2400" dirty="0" smtClean="0">
                <a:latin typeface="Times New Roman" panose="02020603050405020304" pitchFamily="18" charset="0"/>
                <a:ea typeface="宋体" panose="02010600030101010101" pitchFamily="2" charset="-122"/>
                <a:cs typeface="Arial" panose="020B0604020202020204" pitchFamily="34" charset="0"/>
              </a:rPr>
              <a:t> when the </a:t>
            </a:r>
            <a:r>
              <a:rPr lang="en-US" altLang="zh-CN" sz="2400" b="1" dirty="0" smtClean="0">
                <a:latin typeface="Times New Roman" panose="02020603050405020304" pitchFamily="18" charset="0"/>
                <a:ea typeface="宋体" panose="02010600030101010101" pitchFamily="2" charset="-122"/>
                <a:cs typeface="Arial" panose="020B0604020202020204" pitchFamily="34" charset="0"/>
              </a:rPr>
              <a:t>frequency of stimulation</a:t>
            </a:r>
            <a:r>
              <a:rPr lang="en-US" altLang="zh-CN" sz="2400" dirty="0" smtClean="0">
                <a:latin typeface="Times New Roman" panose="02020603050405020304" pitchFamily="18" charset="0"/>
                <a:ea typeface="宋体" panose="02010600030101010101" pitchFamily="2" charset="-122"/>
                <a:cs typeface="Arial" panose="020B0604020202020204" pitchFamily="34" charset="0"/>
              </a:rPr>
              <a:t> is </a:t>
            </a:r>
            <a:r>
              <a:rPr lang="en-US" altLang="zh-CN" sz="2400" b="1" dirty="0" smtClean="0">
                <a:latin typeface="Times New Roman" panose="02020603050405020304" pitchFamily="18" charset="0"/>
                <a:ea typeface="宋体" panose="02010600030101010101" pitchFamily="2" charset="-122"/>
                <a:cs typeface="Arial" panose="020B0604020202020204" pitchFamily="34" charset="0"/>
              </a:rPr>
              <a:t>matched</a:t>
            </a:r>
            <a:r>
              <a:rPr lang="en-US" altLang="zh-CN" sz="2400" dirty="0" smtClean="0">
                <a:latin typeface="Times New Roman" panose="02020603050405020304" pitchFamily="18" charset="0"/>
                <a:ea typeface="宋体" panose="02010600030101010101" pitchFamily="2" charset="-122"/>
                <a:cs typeface="Arial" panose="020B0604020202020204" pitchFamily="34" charset="0"/>
              </a:rPr>
              <a:t> to </a:t>
            </a:r>
            <a:r>
              <a:rPr lang="en-US" altLang="zh-CN" sz="2400" b="1" dirty="0" smtClean="0">
                <a:latin typeface="Times New Roman" panose="02020603050405020304" pitchFamily="18" charset="0"/>
                <a:ea typeface="宋体" panose="02010600030101010101" pitchFamily="2" charset="-122"/>
                <a:cs typeface="Arial" panose="020B0604020202020204" pitchFamily="34" charset="0"/>
              </a:rPr>
              <a:t>neuronal oscillations</a:t>
            </a:r>
            <a:r>
              <a:rPr lang="en-US" altLang="zh-CN" sz="2400" dirty="0" smtClean="0">
                <a:latin typeface="Times New Roman" panose="02020603050405020304" pitchFamily="18" charset="0"/>
                <a:ea typeface="宋体" panose="02010600030101010101" pitchFamily="2" charset="-122"/>
                <a:cs typeface="Arial" panose="020B0604020202020204" pitchFamily="34" charset="0"/>
              </a:rPr>
              <a:t> evoked by the task demands.</a:t>
            </a:r>
            <a:endParaRPr lang="en-US" altLang="zh-CN" sz="2400" dirty="0" smtClean="0">
              <a:latin typeface="Times New Roman" panose="02020603050405020304" pitchFamily="18" charset="0"/>
              <a:ea typeface="宋体" panose="02010600030101010101" pitchFamily="2" charset="-122"/>
              <a:cs typeface="Arial" panose="020B0604020202020204" pitchFamily="34" charset="0"/>
            </a:endParaRPr>
          </a:p>
          <a:p>
            <a:pPr marL="0" indent="0">
              <a:buNone/>
            </a:pPr>
            <a:endParaRPr lang="en-US" altLang="zh-CN" sz="2000" dirty="0" smtClean="0">
              <a:latin typeface="Times New Roman" panose="02020603050405020304" pitchFamily="18" charset="0"/>
              <a:cs typeface="Times New Roman" panose="02020603050405020304" pitchFamily="18" charset="0"/>
            </a:endParaRPr>
          </a:p>
          <a:p>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5"/>
          <p:cNvSpPr/>
          <p:nvPr/>
        </p:nvSpPr>
        <p:spPr>
          <a:xfrm>
            <a:off x="180335" y="143892"/>
            <a:ext cx="1944216"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rial" panose="020B0604020202020204"/>
                <a:ea typeface="微软雅黑" panose="020B0503020204020204" pitchFamily="34" charset="-122"/>
                <a:cs typeface="Open Sans Light" pitchFamily="34" charset="0"/>
                <a:sym typeface="Arial" panose="020B0604020202020204"/>
              </a:rPr>
              <a:t>Introduction</a:t>
            </a:r>
            <a:endPar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endParaRPr>
          </a:p>
        </p:txBody>
      </p:sp>
    </p:spTree>
  </p:cSld>
  <p:clrMapOvr>
    <a:masterClrMapping/>
  </p:clrMapOvr>
  <p:transition spd="slow" advTm="1730">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stretch>
            <a:fillRect/>
          </a:stretch>
        </p:blipFill>
        <p:spPr>
          <a:xfrm>
            <a:off x="-39565" y="7962"/>
            <a:ext cx="9017497" cy="5040732"/>
          </a:xfrm>
          <a:prstGeom prst="rect">
            <a:avLst/>
          </a:prstGeom>
        </p:spPr>
      </p:pic>
      <p:sp>
        <p:nvSpPr>
          <p:cNvPr id="5" name="矩形: 圆角 4"/>
          <p:cNvSpPr/>
          <p:nvPr/>
        </p:nvSpPr>
        <p:spPr>
          <a:xfrm>
            <a:off x="3452673" y="1872084"/>
            <a:ext cx="2160240" cy="504056"/>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Arial" panose="020B0604020202020204"/>
                <a:ea typeface="微软雅黑" panose="020B0503020204020204" pitchFamily="34" charset="-122"/>
                <a:sym typeface="Arial" panose="020B0604020202020204"/>
              </a:rPr>
              <a:t>PART  </a:t>
            </a:r>
            <a:r>
              <a:rPr lang="en-US" altLang="zh-CN" sz="3200" dirty="0" smtClean="0">
                <a:solidFill>
                  <a:schemeClr val="tx1"/>
                </a:solidFill>
                <a:latin typeface="Arial" panose="020B0604020202020204"/>
                <a:ea typeface="微软雅黑" panose="020B0503020204020204" pitchFamily="34" charset="-122"/>
                <a:sym typeface="Arial" panose="020B0604020202020204"/>
              </a:rPr>
              <a:t>02</a:t>
            </a:r>
            <a:endParaRPr lang="zh-CN" altLang="en-US" sz="3200" dirty="0">
              <a:solidFill>
                <a:schemeClr val="tx1"/>
              </a:solidFill>
              <a:latin typeface="Arial" panose="020B0604020202020204"/>
              <a:ea typeface="微软雅黑" panose="020B0503020204020204" pitchFamily="34" charset="-122"/>
              <a:sym typeface="Arial" panose="020B0604020202020204"/>
            </a:endParaRPr>
          </a:p>
        </p:txBody>
      </p:sp>
      <p:sp>
        <p:nvSpPr>
          <p:cNvPr id="6" name="文本框 87"/>
          <p:cNvSpPr>
            <a:spLocks noChangeArrowheads="1"/>
          </p:cNvSpPr>
          <p:nvPr/>
        </p:nvSpPr>
        <p:spPr bwMode="auto">
          <a:xfrm>
            <a:off x="2366645" y="2520315"/>
            <a:ext cx="4756150" cy="1076325"/>
          </a:xfrm>
          <a:prstGeom prst="rect">
            <a:avLst/>
          </a:prstGeom>
          <a:noFill/>
          <a:ln>
            <a:noFill/>
          </a:ln>
        </p:spPr>
        <p:txBody>
          <a:bodyPr wrap="square">
            <a:spAutoFit/>
          </a:bodyPr>
          <a:lstStyle/>
          <a:p>
            <a:pPr algn="l"/>
            <a:r>
              <a:rPr lang="en-US" altLang="zh-CN" sz="3200" spc="300" dirty="0" smtClean="0">
                <a:latin typeface="Arial" panose="020B0604020202020204"/>
                <a:ea typeface="微软雅黑" panose="020B0503020204020204" pitchFamily="34" charset="-122"/>
                <a:sym typeface="Arial" panose="020B0604020202020204"/>
              </a:rPr>
              <a:t>Experimental design and data processing</a:t>
            </a:r>
            <a:endParaRPr lang="zh-CN" altLang="en-US" sz="3200" b="1" dirty="0">
              <a:latin typeface="Arial" panose="020B0604020202020204"/>
              <a:ea typeface="微软雅黑" panose="020B0503020204020204" pitchFamily="34"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1730">
        <p14:gallery dir="l"/>
      </p:transition>
    </mc:Choice>
    <mc:Fallback>
      <p:transition spd="slow" advClick="0" advTm="1730">
        <p:fade/>
      </p:transition>
    </mc:Fallback>
  </mc:AlternateContent>
  <p:timing>
    <p:tnLst>
      <p:par>
        <p:cTn id="1" dur="indefinite" restart="never" nodeType="tmRoot"/>
      </p:par>
    </p:tnLst>
    <p:bldLst>
      <p:bldP spid="5" grpId="0" bldLvl="0" animBg="1"/>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68002" y="1007946"/>
            <a:ext cx="7416824" cy="2799715"/>
          </a:xfrm>
          <a:prstGeom prst="rect">
            <a:avLst/>
          </a:prstGeom>
          <a:noFill/>
        </p:spPr>
        <p:txBody>
          <a:bodyPr wrap="square" rtlCol="0">
            <a:spAutoFit/>
          </a:bodyPr>
          <a:lstStyle/>
          <a:p>
            <a:pPr indent="0">
              <a:buFont typeface="Arial" panose="020B0604020202020204" pitchFamily="34" charset="0"/>
              <a:buNone/>
            </a:pPr>
            <a:r>
              <a:rPr lang="en-US" altLang="zh-CN" sz="2400" b="1" dirty="0" smtClean="0">
                <a:solidFill>
                  <a:schemeClr val="tx1"/>
                </a:solidFill>
                <a:latin typeface="Times New Roman" panose="02020603050405020304" pitchFamily="18" charset="0"/>
                <a:cs typeface="Times New Roman" panose="02020603050405020304" pitchFamily="18" charset="0"/>
              </a:rPr>
              <a:t>37 subjects</a:t>
            </a:r>
            <a:r>
              <a:rPr lang="en-US" altLang="zh-CN" sz="2400" b="1" dirty="0" smtClean="0">
                <a:solidFill>
                  <a:srgbClr val="0070C0"/>
                </a:solidFill>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egiht were excluded from the fMRI and TMS sessions because they did not show a beneficial effect of the retro-cues in a behavioral screening session. Nine subjects dropped out of the study due to an inability to make the time commitment required to complete all sessions</a:t>
            </a:r>
            <a:r>
              <a:rPr lang="en-US" altLang="zh-CN"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indent="0">
              <a:buFont typeface="Arial" panose="020B0604020202020204" pitchFamily="34" charset="0"/>
              <a:buNone/>
            </a:pPr>
            <a:endParaRPr lang="en-US" altLang="zh-CN" sz="2400" dirty="0" smtClean="0">
              <a:latin typeface="Times New Roman" panose="02020603050405020304" pitchFamily="18" charset="0"/>
              <a:cs typeface="Times New Roman" panose="02020603050405020304" pitchFamily="18" charset="0"/>
            </a:endParaRPr>
          </a:p>
          <a:p>
            <a:pPr indent="0">
              <a:buFont typeface="Arial" panose="020B0604020202020204" pitchFamily="34" charset="0"/>
              <a:buNone/>
            </a:pPr>
            <a:r>
              <a:rPr lang="en-US" altLang="zh-CN" sz="2400" b="1" dirty="0" smtClean="0">
                <a:solidFill>
                  <a:schemeClr val="tx1"/>
                </a:solidFill>
                <a:latin typeface="Times New Roman" panose="02020603050405020304" pitchFamily="18" charset="0"/>
                <a:cs typeface="Times New Roman" panose="02020603050405020304" pitchFamily="18" charset="0"/>
              </a:rPr>
              <a:t>20 subjects</a:t>
            </a:r>
            <a:r>
              <a:rPr lang="en-US" altLang="zh-CN" sz="2400" dirty="0" smtClean="0">
                <a:latin typeface="Times New Roman" panose="02020603050405020304" pitchFamily="18" charset="0"/>
                <a:cs typeface="Times New Roman" panose="02020603050405020304" pitchFamily="18" charset="0"/>
              </a:rPr>
              <a:t> (</a:t>
            </a:r>
            <a:r>
              <a:rPr lang="en-US" altLang="zh-CN" sz="1800" dirty="0" smtClean="0">
                <a:latin typeface="Times New Roman" panose="02020603050405020304" pitchFamily="18" charset="0"/>
                <a:cs typeface="Times New Roman" panose="02020603050405020304" pitchFamily="18" charset="0"/>
              </a:rPr>
              <a:t>seven males, ages mean 21.3 years and standard deviation 3.1 years</a:t>
            </a:r>
            <a:r>
              <a:rPr lang="en-US" altLang="zh-CN" sz="2400" dirty="0" smtClean="0">
                <a:latin typeface="Times New Roman" panose="02020603050405020304" pitchFamily="18" charset="0"/>
                <a:cs typeface="Times New Roman" panose="02020603050405020304" pitchFamily="18" charset="0"/>
              </a:rPr>
              <a:t>) completed all four sessions of the experiment and were included in the final analyses.</a:t>
            </a:r>
            <a:endParaRPr lang="en-US" altLang="zh-CN" sz="2400" dirty="0" smtClean="0">
              <a:latin typeface="Times New Roman" panose="02020603050405020304" pitchFamily="18" charset="0"/>
              <a:cs typeface="Times New Roman" panose="02020603050405020304" pitchFamily="18" charset="0"/>
            </a:endParaRPr>
          </a:p>
        </p:txBody>
      </p:sp>
      <p:sp>
        <p:nvSpPr>
          <p:cNvPr id="2" name="Rectangle 5"/>
          <p:cNvSpPr/>
          <p:nvPr/>
        </p:nvSpPr>
        <p:spPr>
          <a:xfrm>
            <a:off x="180335" y="143892"/>
            <a:ext cx="1944216"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rPr>
              <a:t>Subjects</a:t>
            </a:r>
            <a:endPar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1000">
        <p14:gallery dir="l"/>
      </p:transition>
    </mc:Choice>
    <mc:Fallback>
      <p:transition spd="slow" advClick="0" advTm="1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p:nvPr/>
        </p:nvSpPr>
        <p:spPr>
          <a:xfrm>
            <a:off x="180340" y="144145"/>
            <a:ext cx="2488565" cy="504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rPr>
              <a:t>General Procedure</a:t>
            </a:r>
            <a:endPar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endParaRPr>
          </a:p>
        </p:txBody>
      </p:sp>
      <p:sp>
        <p:nvSpPr>
          <p:cNvPr id="2" name="TextBox 1"/>
          <p:cNvSpPr txBox="1"/>
          <p:nvPr/>
        </p:nvSpPr>
        <p:spPr>
          <a:xfrm>
            <a:off x="756285" y="1007745"/>
            <a:ext cx="7129780" cy="3353435"/>
          </a:xfrm>
          <a:prstGeom prst="rect">
            <a:avLst/>
          </a:prstGeom>
          <a:noFill/>
        </p:spPr>
        <p:txBody>
          <a:bodyPr wrap="square" rtlCol="0">
            <a:spAutoFit/>
          </a:bodyPr>
          <a:lstStyle/>
          <a:p>
            <a:pPr indent="0">
              <a:buFont typeface="Arial" panose="020B0604020202020204" pitchFamily="34" charset="0"/>
              <a:buNone/>
            </a:pPr>
            <a:r>
              <a:rPr lang="en-US" altLang="zh-CN" sz="2400" b="1" dirty="0">
                <a:latin typeface="Times New Roman" panose="02020603050405020304" pitchFamily="18" charset="0"/>
                <a:cs typeface="Times New Roman" panose="02020603050405020304" pitchFamily="18" charset="0"/>
              </a:rPr>
              <a:t> F</a:t>
            </a:r>
            <a:r>
              <a:rPr lang="en-US" altLang="zh-CN" sz="2400" dirty="0">
                <a:latin typeface="Times New Roman" panose="02020603050405020304" pitchFamily="18" charset="0"/>
                <a:cs typeface="Times New Roman" panose="02020603050405020304" pitchFamily="18" charset="0"/>
              </a:rPr>
              <a:t>our sessions: </a:t>
            </a:r>
            <a:endParaRPr lang="en-US" altLang="zh-CN" sz="24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CN" sz="2400" b="1" dirty="0" smtClean="0">
                <a:latin typeface="Times New Roman" panose="02020603050405020304" pitchFamily="18" charset="0"/>
                <a:cs typeface="Times New Roman" panose="02020603050405020304" pitchFamily="18" charset="0"/>
              </a:rPr>
              <a:t>an initial behavior-only session</a:t>
            </a:r>
            <a:r>
              <a:rPr lang="en-US" altLang="zh-CN" sz="2400" dirty="0" smtClean="0">
                <a:latin typeface="Times New Roman" panose="02020603050405020304" pitchFamily="18" charset="0"/>
                <a:cs typeface="Times New Roman" panose="02020603050405020304" pitchFamily="18" charset="0"/>
              </a:rPr>
              <a:t> to screen subjects for their ability to perform the task</a:t>
            </a:r>
            <a:endParaRPr lang="en-US" altLang="zh-CN" sz="2400" dirty="0" smtClean="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an fMRI scanning session</a:t>
            </a:r>
            <a:r>
              <a:rPr lang="en-US" altLang="zh-CN" sz="2400" dirty="0" smtClean="0">
                <a:latin typeface="Times New Roman" panose="02020603050405020304" pitchFamily="18" charset="0"/>
                <a:cs typeface="Times New Roman" panose="02020603050405020304" pitchFamily="18" charset="0"/>
              </a:rPr>
              <a:t> to localize regions of interest to be targeted by subsequent TMS sessions</a:t>
            </a:r>
            <a:endParaRPr lang="en-US" altLang="zh-CN" sz="2400" dirty="0" smtClean="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CN" sz="2400" b="1" dirty="0" smtClean="0">
                <a:latin typeface="Times New Roman" panose="02020603050405020304" pitchFamily="18" charset="0"/>
                <a:cs typeface="Times New Roman" panose="02020603050405020304" pitchFamily="18" charset="0"/>
              </a:rPr>
              <a:t>two TMS sessions</a:t>
            </a:r>
            <a:r>
              <a:rPr lang="en-US" altLang="zh-CN" sz="2400" dirty="0" smtClean="0">
                <a:latin typeface="Times New Roman" panose="02020603050405020304" pitchFamily="18" charset="0"/>
                <a:cs typeface="Times New Roman" panose="02020603050405020304" pitchFamily="18" charset="0"/>
              </a:rPr>
              <a:t> with online stimulation of left MFG and IPS</a:t>
            </a:r>
            <a:endParaRPr lang="en-US" altLang="zh-CN" sz="2400" dirty="0" smtClean="0">
              <a:latin typeface="Times New Roman" panose="02020603050405020304" pitchFamily="18" charset="0"/>
              <a:cs typeface="Times New Roman" panose="02020603050405020304" pitchFamily="18" charset="0"/>
            </a:endParaRPr>
          </a:p>
          <a:p>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1000">
        <p14:gallery dir="l"/>
      </p:transition>
    </mc:Choice>
    <mc:Fallback>
      <p:transition spd="slow" advClick="0" advTm="1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p:nvPr/>
        </p:nvSpPr>
        <p:spPr>
          <a:xfrm>
            <a:off x="180340" y="144145"/>
            <a:ext cx="2736850" cy="504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rPr>
              <a:t>Behavioral Task</a:t>
            </a:r>
            <a:endParaRPr lang="en-US" sz="2000" dirty="0">
              <a:solidFill>
                <a:schemeClr val="bg1"/>
              </a:solidFill>
              <a:latin typeface="Arial" panose="020B0604020202020204"/>
              <a:ea typeface="微软雅黑" panose="020B0503020204020204" pitchFamily="34" charset="-122"/>
              <a:cs typeface="Open Sans Light" pitchFamily="34" charset="0"/>
              <a:sym typeface="Arial" panose="020B0604020202020204"/>
            </a:endParaRPr>
          </a:p>
        </p:txBody>
      </p:sp>
      <p:pic>
        <p:nvPicPr>
          <p:cNvPr id="2" name="图片 1" descr="%AG{B)K4KWPOEH}Q~EG3`XN"/>
          <p:cNvPicPr>
            <a:picLocks noChangeAspect="1"/>
          </p:cNvPicPr>
          <p:nvPr>
            <p:ph idx="1"/>
            <p:custDataLst>
              <p:tags r:id="rId1"/>
            </p:custDataLst>
          </p:nvPr>
        </p:nvPicPr>
        <p:blipFill>
          <a:blip r:embed="rId2"/>
          <a:srcRect l="27092" t="14653" r="22109"/>
          <a:stretch>
            <a:fillRect/>
          </a:stretch>
        </p:blipFill>
        <p:spPr>
          <a:xfrm>
            <a:off x="421640" y="790575"/>
            <a:ext cx="4758690" cy="3902075"/>
          </a:xfrm>
          <a:prstGeom prst="rect">
            <a:avLst/>
          </a:prstGeom>
        </p:spPr>
      </p:pic>
      <p:sp>
        <p:nvSpPr>
          <p:cNvPr id="3" name="文本框 2"/>
          <p:cNvSpPr txBox="1"/>
          <p:nvPr/>
        </p:nvSpPr>
        <p:spPr>
          <a:xfrm>
            <a:off x="5180330" y="2289810"/>
            <a:ext cx="4427855" cy="1198880"/>
          </a:xfrm>
          <a:prstGeom prst="rect">
            <a:avLst/>
          </a:prstGeom>
          <a:noFill/>
        </p:spPr>
        <p:txBody>
          <a:bodyPr wrap="square" rtlCol="0">
            <a:spAutoFit/>
          </a:bodyPr>
          <a:p>
            <a:r>
              <a:rPr lang="en-US" altLang="zh-CN" sz="2400" dirty="0" smtClean="0">
                <a:latin typeface="Times New Roman" panose="02020603050405020304" pitchFamily="18" charset="0"/>
                <a:cs typeface="Times New Roman" panose="02020603050405020304" pitchFamily="18" charset="0"/>
              </a:rPr>
              <a:t>memory arrays: 2,3,4</a:t>
            </a:r>
            <a:endParaRPr lang="en-US" altLang="zh-CN" sz="2400" dirty="0" smtClean="0">
              <a:latin typeface="Times New Roman" panose="02020603050405020304" pitchFamily="18" charset="0"/>
              <a:cs typeface="Times New Roman" panose="02020603050405020304" pitchFamily="18" charset="0"/>
            </a:endParaRPr>
          </a:p>
          <a:p>
            <a:r>
              <a:rPr lang="en-US" altLang="zh-CN" sz="2400" dirty="0" smtClean="0">
                <a:latin typeface="Times New Roman" panose="02020603050405020304" pitchFamily="18" charset="0"/>
                <a:cs typeface="Times New Roman" panose="02020603050405020304" pitchFamily="18" charset="0"/>
              </a:rPr>
              <a:t>retro-cue: </a:t>
            </a:r>
            <a:endParaRPr lang="en-US" altLang="zh-CN" sz="2400" dirty="0" smtClean="0">
              <a:latin typeface="Times New Roman" panose="02020603050405020304" pitchFamily="18" charset="0"/>
              <a:cs typeface="Times New Roman" panose="02020603050405020304" pitchFamily="18" charset="0"/>
            </a:endParaRPr>
          </a:p>
          <a:p>
            <a:r>
              <a:rPr lang="en-US" altLang="zh-CN" sz="2400" dirty="0" smtClean="0">
                <a:latin typeface="Times New Roman" panose="02020603050405020304" pitchFamily="18" charset="0"/>
                <a:cs typeface="Times New Roman" panose="02020603050405020304" pitchFamily="18" charset="0"/>
              </a:rPr>
              <a:t>neural-cue: </a:t>
            </a:r>
            <a:r>
              <a:rPr lang="en-US" altLang="zh-CN"/>
              <a:t> </a:t>
            </a:r>
            <a:endParaRPr lang="en-US" altLang="zh-CN"/>
          </a:p>
        </p:txBody>
      </p:sp>
      <p:cxnSp>
        <p:nvCxnSpPr>
          <p:cNvPr id="5" name="直接箭头连接符 4"/>
          <p:cNvCxnSpPr/>
          <p:nvPr/>
        </p:nvCxnSpPr>
        <p:spPr>
          <a:xfrm>
            <a:off x="6851015" y="2908935"/>
            <a:ext cx="1587600" cy="9525"/>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cxnSp>
        <p:nvCxnSpPr>
          <p:cNvPr id="6" name="直接箭头连接符 5"/>
          <p:cNvCxnSpPr/>
          <p:nvPr/>
        </p:nvCxnSpPr>
        <p:spPr>
          <a:xfrm>
            <a:off x="6851015" y="3244850"/>
            <a:ext cx="1587500" cy="0"/>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advTm="1730">
    <p:fade/>
  </p:transition>
  <p:timing>
    <p:tnLst>
      <p:par>
        <p:cTn id="1" dur="indefinite" restart="never" nodeType="tmRoot"/>
      </p:par>
    </p:tnLst>
  </p:timing>
</p:sld>
</file>

<file path=ppt/tags/tag1.xml><?xml version="1.0" encoding="utf-8"?>
<p:tagLst xmlns:p="http://schemas.openxmlformats.org/presentationml/2006/main">
  <p:tag name="REFSHAPE" val="427547868"/>
  <p:tag name="KSO_WM_UNIT_PLACING_PICTURE_USER_VIEWPORT" val="{&quot;height&quot;:5325,&quot;width&quot;:10950}"/>
</p:tagLst>
</file>

<file path=ppt/tags/tag2.xml><?xml version="1.0" encoding="utf-8"?>
<p:tagLst xmlns:p="http://schemas.openxmlformats.org/presentationml/2006/main">
  <p:tag name="REFSHAPE" val="427547868"/>
  <p:tag name="KSO_WM_UNIT_PLACING_PICTURE_USER_VIEWPORT" val="{&quot;height&quot;:5325,&quot;width&quot;:10950}"/>
</p:tagLst>
</file>

<file path=ppt/tags/tag3.xml><?xml version="1.0" encoding="utf-8"?>
<p:tagLst xmlns:p="http://schemas.openxmlformats.org/presentationml/2006/main">
  <p:tag name="REFSHAPE" val="422953348"/>
  <p:tag name="KSO_WM_UNIT_PLACING_PICTURE_USER_VIEWPORT" val="{&quot;height&quot;:4125,&quot;width&quot;:9420}"/>
</p:tagLst>
</file>

<file path=ppt/theme/theme1.xml><?xml version="1.0" encoding="utf-8"?>
<a:theme xmlns:a="http://schemas.openxmlformats.org/drawingml/2006/main" name="Office 主题">
  <a:themeElements>
    <a:clrScheme name="自定义 57">
      <a:dk1>
        <a:sysClr val="windowText" lastClr="000000"/>
      </a:dk1>
      <a:lt1>
        <a:sysClr val="window" lastClr="FFFFFF"/>
      </a:lt1>
      <a:dk2>
        <a:srgbClr val="696464"/>
      </a:dk2>
      <a:lt2>
        <a:srgbClr val="E9E5DC"/>
      </a:lt2>
      <a:accent1>
        <a:srgbClr val="506262"/>
      </a:accent1>
      <a:accent2>
        <a:srgbClr val="C39E92"/>
      </a:accent2>
      <a:accent3>
        <a:srgbClr val="6D483C"/>
      </a:accent3>
      <a:accent4>
        <a:srgbClr val="6B8383"/>
      </a:accent4>
      <a:accent5>
        <a:srgbClr val="9E3511"/>
      </a:accent5>
      <a:accent6>
        <a:srgbClr val="475757"/>
      </a:accent6>
      <a:hlink>
        <a:srgbClr val="CC9900"/>
      </a:hlink>
      <a:folHlink>
        <a:srgbClr val="96A9A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5803</Words>
  <Application>WPS 演示</Application>
  <PresentationFormat>自定义</PresentationFormat>
  <Paragraphs>180</Paragraphs>
  <Slides>31</Slides>
  <Notes>57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31</vt:i4>
      </vt:variant>
    </vt:vector>
  </HeadingPairs>
  <TitlesOfParts>
    <vt:vector size="46" baseType="lpstr">
      <vt:lpstr>Arial</vt:lpstr>
      <vt:lpstr>宋体</vt:lpstr>
      <vt:lpstr>Wingdings</vt:lpstr>
      <vt:lpstr>微软雅黑</vt:lpstr>
      <vt:lpstr>Lato Regular</vt:lpstr>
      <vt:lpstr>Segoe Print</vt:lpstr>
      <vt:lpstr>Lato Hairline</vt:lpstr>
      <vt:lpstr>Lato Light</vt:lpstr>
      <vt:lpstr>Calibri</vt:lpstr>
      <vt:lpstr>Arial</vt:lpstr>
      <vt:lpstr>Times New Roman</vt:lpstr>
      <vt:lpstr>Open Sans Light</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5950fb62cd1aa</dc:title>
  <dc:creator>Administrator</dc:creator>
  <cp:lastModifiedBy>云子</cp:lastModifiedBy>
  <cp:revision>268</cp:revision>
  <dcterms:created xsi:type="dcterms:W3CDTF">2017-11-24T04:08:00Z</dcterms:created>
  <dcterms:modified xsi:type="dcterms:W3CDTF">2020-06-11T12:30:31Z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